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58" r:id="rId3"/>
    <p:sldId id="257" r:id="rId4"/>
    <p:sldId id="263" r:id="rId5"/>
    <p:sldId id="277" r:id="rId6"/>
    <p:sldId id="284" r:id="rId7"/>
    <p:sldId id="283" r:id="rId8"/>
    <p:sldId id="298" r:id="rId9"/>
    <p:sldId id="279" r:id="rId10"/>
    <p:sldId id="280" r:id="rId11"/>
    <p:sldId id="281" r:id="rId12"/>
    <p:sldId id="264" r:id="rId13"/>
    <p:sldId id="287" r:id="rId14"/>
    <p:sldId id="288" r:id="rId15"/>
    <p:sldId id="273" r:id="rId16"/>
    <p:sldId id="291" r:id="rId17"/>
    <p:sldId id="292" r:id="rId18"/>
    <p:sldId id="295" r:id="rId19"/>
    <p:sldId id="296" r:id="rId20"/>
    <p:sldId id="290" r:id="rId21"/>
    <p:sldId id="261" r:id="rId22"/>
    <p:sldId id="272" r:id="rId23"/>
    <p:sldId id="299" r:id="rId24"/>
    <p:sldId id="300" r:id="rId25"/>
    <p:sldId id="297" r:id="rId26"/>
    <p:sldId id="301" r:id="rId27"/>
    <p:sldId id="303" r:id="rId28"/>
    <p:sldId id="302" r:id="rId29"/>
    <p:sldId id="274" r:id="rId30"/>
    <p:sldId id="271" r:id="rId31"/>
    <p:sldId id="304" r:id="rId32"/>
    <p:sldId id="275"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C4B8"/>
    <a:srgbClr val="15B1B8"/>
    <a:srgbClr val="24B0D2"/>
    <a:srgbClr val="067ABA"/>
    <a:srgbClr val="DDE9E8"/>
    <a:srgbClr val="DFE4E9"/>
    <a:srgbClr val="F2F7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78230"/>
  </p:normalViewPr>
  <p:slideViewPr>
    <p:cSldViewPr snapToGrid="0" snapToObjects="1">
      <p:cViewPr varScale="1">
        <p:scale>
          <a:sx n="74" d="100"/>
          <a:sy n="74" d="100"/>
        </p:scale>
        <p:origin x="124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t>2019/4/16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t>‹#›</a:t>
            </a:fld>
            <a:endParaRPr lang="zh-CN" altLang="en-US"/>
          </a:p>
        </p:txBody>
      </p:sp>
    </p:spTree>
    <p:extLst>
      <p:ext uri="{BB962C8B-B14F-4D97-AF65-F5344CB8AC3E}">
        <p14:creationId xmlns:p14="http://schemas.microsoft.com/office/powerpoint/2010/main" val="31869923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1</a:t>
            </a:fld>
            <a:endParaRPr lang="zh-CN" altLang="en-US"/>
          </a:p>
        </p:txBody>
      </p:sp>
    </p:spTree>
    <p:extLst>
      <p:ext uri="{BB962C8B-B14F-4D97-AF65-F5344CB8AC3E}">
        <p14:creationId xmlns:p14="http://schemas.microsoft.com/office/powerpoint/2010/main" val="1855632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Session 2 page20</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Holt’s method takes into account both level and growth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see best workshop2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r>
              <a:rPr lang="en-US" altLang="zh-CN" dirty="0"/>
              <a:t>Page 11 Simple Exponential Smoothing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Alpha is usually 0.1 to 0.3, </a:t>
            </a:r>
            <a:r>
              <a:rPr lang="en-US" sz="1200" kern="1200" dirty="0">
                <a:solidFill>
                  <a:schemeClr val="tx1"/>
                </a:solidFill>
                <a:effectLst/>
                <a:latin typeface="+mn-lt"/>
                <a:ea typeface="+mn-ea"/>
                <a:cs typeface="+mn-cs"/>
              </a:rPr>
              <a:t>to be </a:t>
            </a:r>
            <a:r>
              <a:rPr lang="en-US" sz="1200" kern="1200" dirty="0" err="1">
                <a:solidFill>
                  <a:schemeClr val="tx1"/>
                </a:solidFill>
                <a:effectLst/>
                <a:latin typeface="+mn-lt"/>
                <a:ea typeface="+mn-ea"/>
                <a:cs typeface="+mn-cs"/>
              </a:rPr>
              <a:t>optimised</a:t>
            </a:r>
            <a:r>
              <a:rPr lang="en-US" sz="1200" kern="1200" dirty="0">
                <a:solidFill>
                  <a:schemeClr val="tx1"/>
                </a:solidFill>
                <a:effectLst/>
                <a:latin typeface="+mn-lt"/>
                <a:ea typeface="+mn-ea"/>
                <a:cs typeface="+mn-cs"/>
              </a:rPr>
              <a:t> as in regression </a:t>
            </a:r>
          </a:p>
          <a:p>
            <a:endParaRPr lang="en-US" altLang="zh-CN" dirty="0"/>
          </a:p>
          <a:p>
            <a:r>
              <a:rPr lang="en-US" altLang="zh-CN" dirty="0"/>
              <a:t>Low alpha</a:t>
            </a:r>
          </a:p>
          <a:p>
            <a:r>
              <a:rPr lang="en-US" altLang="zh-CN" dirty="0"/>
              <a:t>- Low weight to latest observation</a:t>
            </a:r>
          </a:p>
          <a:p>
            <a:r>
              <a:rPr lang="en-US" altLang="zh-CN" dirty="0"/>
              <a:t>- Much smoothing</a:t>
            </a:r>
          </a:p>
          <a:p>
            <a:r>
              <a:rPr lang="en-US" altLang="zh-CN" dirty="0"/>
              <a:t>- Slow response to structural change</a:t>
            </a:r>
          </a:p>
          <a:p>
            <a:r>
              <a:rPr lang="en-US" altLang="zh-CN" dirty="0"/>
              <a:t>- Best for rapidly fluctuating, noisy series</a:t>
            </a:r>
            <a:endParaRPr 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10</a:t>
            </a:fld>
            <a:endParaRPr lang="zh-CN" altLang="en-US"/>
          </a:p>
        </p:txBody>
      </p:sp>
    </p:spTree>
    <p:extLst>
      <p:ext uri="{BB962C8B-B14F-4D97-AF65-F5344CB8AC3E}">
        <p14:creationId xmlns:p14="http://schemas.microsoft.com/office/powerpoint/2010/main" val="2205465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Session 2 page24</a:t>
            </a:r>
          </a:p>
          <a:p>
            <a:endParaRPr lang="en-US" altLang="zh-CN" dirty="0"/>
          </a:p>
          <a:p>
            <a:r>
              <a:rPr lang="en-US" altLang="zh-CN" dirty="0"/>
              <a:t>Holt-Winters method accounts for level, growth and multiplicative seasonality</a:t>
            </a:r>
          </a:p>
          <a:p>
            <a:r>
              <a:rPr lang="en-US" dirty="0"/>
              <a:t>All between 0 to 1</a:t>
            </a:r>
          </a:p>
          <a:p>
            <a:r>
              <a:rPr lang="en-US" dirty="0"/>
              <a:t>If smoothly changing seasonality, could use high sigma</a:t>
            </a:r>
          </a:p>
          <a:p>
            <a:endParaRPr lang="en-US" dirty="0"/>
          </a:p>
          <a:p>
            <a:r>
              <a:rPr lang="en-US" dirty="0"/>
              <a:t>Page 29: Exponential Smoothing – Advantages and Disadvantages</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11</a:t>
            </a:fld>
            <a:endParaRPr lang="zh-CN" altLang="en-US"/>
          </a:p>
        </p:txBody>
      </p:sp>
    </p:spTree>
    <p:extLst>
      <p:ext uri="{BB962C8B-B14F-4D97-AF65-F5344CB8AC3E}">
        <p14:creationId xmlns:p14="http://schemas.microsoft.com/office/powerpoint/2010/main" val="747393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VAR models are basically a combination of multiple equations models and multi-variate time series techniques.</a:t>
            </a:r>
          </a:p>
          <a:p>
            <a:endParaRPr lang="en-US" altLang="zh-CN" dirty="0"/>
          </a:p>
          <a:p>
            <a:r>
              <a:rPr lang="en-US" altLang="zh-CN" dirty="0"/>
              <a:t>Box-Jenkins Methodology - requires series to be stationary so use Dickey-Fuller tests and difference if necessary</a:t>
            </a:r>
          </a:p>
          <a:p>
            <a:r>
              <a:rPr lang="en-US" altLang="zh-CN" dirty="0"/>
              <a:t>– Model Identification - ACF &amp; PACF</a:t>
            </a:r>
          </a:p>
          <a:p>
            <a:r>
              <a:rPr lang="en-US" altLang="zh-CN" dirty="0"/>
              <a:t>– Model Estimation - estimate several candidates</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12</a:t>
            </a:fld>
            <a:endParaRPr lang="zh-CN" altLang="en-US"/>
          </a:p>
        </p:txBody>
      </p:sp>
    </p:spTree>
    <p:extLst>
      <p:ext uri="{BB962C8B-B14F-4D97-AF65-F5344CB8AC3E}">
        <p14:creationId xmlns:p14="http://schemas.microsoft.com/office/powerpoint/2010/main" val="2101627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Two graphs: series plot and test result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Double check the series -&gt; View -&gt; unit root test</a:t>
            </a:r>
          </a:p>
          <a:p>
            <a:r>
              <a:rPr lang="en-US" altLang="zh-CN" dirty="0"/>
              <a:t>Stochastic trend can be identified by testing a1 =1: Dickey-Fuller Tests</a:t>
            </a:r>
          </a:p>
          <a:p>
            <a:r>
              <a:rPr lang="en-US" altLang="zh-CN" dirty="0"/>
              <a:t>If fail to reject, imply random walk type behaviors, i.e. non-stationarity</a:t>
            </a:r>
          </a:p>
          <a:p>
            <a:endParaRPr lang="en-US" altLang="zh-CN" dirty="0"/>
          </a:p>
          <a:p>
            <a:r>
              <a:rPr lang="en-US" altLang="zh-CN" dirty="0"/>
              <a:t>How many lags should be included.</a:t>
            </a:r>
          </a:p>
          <a:p>
            <a:r>
              <a:rPr lang="en-US" altLang="zh-CN" dirty="0"/>
              <a:t>Level/1</a:t>
            </a:r>
            <a:r>
              <a:rPr lang="en-US" altLang="zh-CN" baseline="30000" dirty="0"/>
              <a:t>st</a:t>
            </a:r>
            <a:r>
              <a:rPr lang="en-US" altLang="zh-CN" dirty="0"/>
              <a:t> difference  intercept/trend/none</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13</a:t>
            </a:fld>
            <a:endParaRPr lang="zh-CN" altLang="en-US"/>
          </a:p>
        </p:txBody>
      </p:sp>
    </p:spTree>
    <p:extLst>
      <p:ext uri="{BB962C8B-B14F-4D97-AF65-F5344CB8AC3E}">
        <p14:creationId xmlns:p14="http://schemas.microsoft.com/office/powerpoint/2010/main" val="30043706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Session 4, page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autocorrelations are significant for first few orders and die away exponentially</a:t>
            </a:r>
            <a:endParaRPr lang="zh-CN" altLang="en-US" dirty="0"/>
          </a:p>
          <a:p>
            <a:endParaRPr lang="en-US" altLang="zh-CN" dirty="0"/>
          </a:p>
          <a:p>
            <a:r>
              <a:rPr lang="en-US" altLang="zh-CN" dirty="0"/>
              <a:t>Double check the series -&gt; View -&gt; correlogram: lag to include 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Correlogram displays autocorrelation function for different lags. </a:t>
            </a:r>
            <a:r>
              <a:rPr lang="en-US" sz="1200" kern="1200" dirty="0">
                <a:solidFill>
                  <a:schemeClr val="tx1"/>
                </a:solidFill>
                <a:effectLst/>
                <a:latin typeface="+mn-lt"/>
                <a:ea typeface="+mn-ea"/>
                <a:cs typeface="+mn-cs"/>
              </a:rPr>
              <a:t>Using </a:t>
            </a:r>
            <a:r>
              <a:rPr lang="en-US" sz="1200" i="1" kern="1200" dirty="0">
                <a:solidFill>
                  <a:schemeClr val="tx1"/>
                </a:solidFill>
                <a:effectLst/>
                <a:latin typeface="+mn-lt"/>
                <a:ea typeface="+mn-ea"/>
                <a:cs typeface="+mn-cs"/>
              </a:rPr>
              <a:t>differenced </a:t>
            </a:r>
            <a:r>
              <a:rPr lang="en-US" sz="1200" kern="1200" dirty="0">
                <a:solidFill>
                  <a:schemeClr val="tx1"/>
                </a:solidFill>
                <a:effectLst/>
                <a:latin typeface="+mn-lt"/>
                <a:ea typeface="+mn-ea"/>
                <a:cs typeface="+mn-cs"/>
              </a:rPr>
              <a:t>variables (changes) eliminates the trends and thus avoids spurious regression.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14</a:t>
            </a:fld>
            <a:endParaRPr lang="zh-CN" altLang="en-US"/>
          </a:p>
        </p:txBody>
      </p:sp>
    </p:spTree>
    <p:extLst>
      <p:ext uri="{BB962C8B-B14F-4D97-AF65-F5344CB8AC3E}">
        <p14:creationId xmlns:p14="http://schemas.microsoft.com/office/powerpoint/2010/main" val="1568948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Steps: quick -&gt; equation estimation -&gt; options: GLS</a:t>
            </a:r>
          </a:p>
          <a:p>
            <a:r>
              <a:rPr lang="en-US" altLang="zh-CN" dirty="0"/>
              <a:t>Session 4 page 34: how to represent equation</a:t>
            </a:r>
          </a:p>
          <a:p>
            <a:endParaRPr lang="en-US" altLang="zh-CN" dirty="0"/>
          </a:p>
          <a:p>
            <a:r>
              <a:rPr lang="en-US" sz="1200" kern="1200" dirty="0">
                <a:solidFill>
                  <a:schemeClr val="tx1"/>
                </a:solidFill>
                <a:effectLst/>
                <a:latin typeface="+mn-lt"/>
                <a:ea typeface="+mn-ea"/>
                <a:cs typeface="+mn-cs"/>
              </a:rPr>
              <a:t>AUTOCORRELATION: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We can investigate ACF of the residuals </a:t>
            </a:r>
            <a:endParaRPr lang="en-US" dirty="0"/>
          </a:p>
          <a:p>
            <a:r>
              <a:rPr lang="en-US" sz="1200" kern="1200" dirty="0">
                <a:solidFill>
                  <a:schemeClr val="tx1"/>
                </a:solidFill>
                <a:effectLst/>
                <a:latin typeface="+mn-lt"/>
                <a:ea typeface="+mn-ea"/>
                <a:cs typeface="+mn-cs"/>
              </a:rPr>
              <a:t>• We </a:t>
            </a:r>
            <a:r>
              <a:rPr lang="en-US" sz="1200" b="1" i="1" kern="1200" dirty="0">
                <a:solidFill>
                  <a:schemeClr val="tx1"/>
                </a:solidFill>
                <a:effectLst/>
                <a:latin typeface="+mn-lt"/>
                <a:ea typeface="+mn-ea"/>
                <a:cs typeface="+mn-cs"/>
              </a:rPr>
              <a:t>cannot </a:t>
            </a:r>
            <a:r>
              <a:rPr lang="en-US" sz="1200" kern="1200" dirty="0">
                <a:solidFill>
                  <a:schemeClr val="tx1"/>
                </a:solidFill>
                <a:effectLst/>
                <a:latin typeface="+mn-lt"/>
                <a:ea typeface="+mn-ea"/>
                <a:cs typeface="+mn-cs"/>
              </a:rPr>
              <a:t>use DW when lag </a:t>
            </a:r>
            <a:r>
              <a:rPr lang="en-US" sz="1200" i="1" kern="1200" dirty="0" err="1">
                <a:solidFill>
                  <a:schemeClr val="tx1"/>
                </a:solidFill>
                <a:effectLst/>
                <a:latin typeface="+mn-lt"/>
                <a:ea typeface="+mn-ea"/>
                <a:cs typeface="+mn-cs"/>
              </a:rPr>
              <a:t>Yt</a:t>
            </a:r>
            <a:r>
              <a:rPr lang="en-US" sz="1200" i="1"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an explanatory variable </a:t>
            </a:r>
          </a:p>
          <a:p>
            <a:endParaRPr lang="en-US" sz="1200" kern="1200" dirty="0">
              <a:solidFill>
                <a:schemeClr val="tx1"/>
              </a:solidFill>
              <a:effectLst/>
              <a:latin typeface="+mn-lt"/>
              <a:ea typeface="+mn-ea"/>
              <a:cs typeface="+mn-cs"/>
            </a:endParaRPr>
          </a:p>
          <a:p>
            <a:r>
              <a:rPr lang="en-US" dirty="0" err="1"/>
              <a:t>Ljung</a:t>
            </a:r>
            <a:r>
              <a:rPr lang="en-US" dirty="0"/>
              <a:t>-Box Q-statistic has a chi-squared distribution with </a:t>
            </a:r>
            <a:r>
              <a:rPr lang="en-US" dirty="0" err="1"/>
              <a:t>d.f.</a:t>
            </a:r>
            <a:r>
              <a:rPr lang="en-US" dirty="0"/>
              <a:t> = (m-p-q) correlogram of residuals</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15</a:t>
            </a:fld>
            <a:endParaRPr lang="zh-CN" altLang="en-US"/>
          </a:p>
        </p:txBody>
      </p:sp>
    </p:spTree>
    <p:extLst>
      <p:ext uri="{BB962C8B-B14F-4D97-AF65-F5344CB8AC3E}">
        <p14:creationId xmlns:p14="http://schemas.microsoft.com/office/powerpoint/2010/main" val="1148132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 Theil Inequality Coefficient: lies between zero and one (ZERO indicates a perfect fit).</a:t>
            </a:r>
          </a:p>
          <a:p>
            <a:r>
              <a:rPr lang="en-US" dirty="0">
                <a:latin typeface="Calibri" panose="020F0502020204030204" pitchFamily="34" charset="0"/>
                <a:cs typeface="Calibri" panose="020F0502020204030204" pitchFamily="34" charset="0"/>
              </a:rPr>
              <a:t> Bias Proportion tells us how far the mean of the forecast is from the mean of the actual series.</a:t>
            </a:r>
          </a:p>
          <a:p>
            <a:r>
              <a:rPr lang="en-US" dirty="0">
                <a:latin typeface="Calibri" panose="020F0502020204030204" pitchFamily="34" charset="0"/>
                <a:cs typeface="Calibri" panose="020F0502020204030204" pitchFamily="34" charset="0"/>
              </a:rPr>
              <a:t> Variance Proportion: tells us how far the variation of the forecast is from the variance of the actual series</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16</a:t>
            </a:fld>
            <a:endParaRPr lang="zh-CN" altLang="en-US"/>
          </a:p>
        </p:txBody>
      </p:sp>
    </p:spTree>
    <p:extLst>
      <p:ext uri="{BB962C8B-B14F-4D97-AF65-F5344CB8AC3E}">
        <p14:creationId xmlns:p14="http://schemas.microsoft.com/office/powerpoint/2010/main" val="2033460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17</a:t>
            </a:fld>
            <a:endParaRPr lang="zh-CN" altLang="en-US"/>
          </a:p>
        </p:txBody>
      </p:sp>
    </p:spTree>
    <p:extLst>
      <p:ext uri="{BB962C8B-B14F-4D97-AF65-F5344CB8AC3E}">
        <p14:creationId xmlns:p14="http://schemas.microsoft.com/office/powerpoint/2010/main" val="4144793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effectLst/>
              </a:rPr>
              <a:t>Quick -&gt; group statistics -&gt; john cointegration test</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18</a:t>
            </a:fld>
            <a:endParaRPr lang="zh-CN" altLang="en-US"/>
          </a:p>
        </p:txBody>
      </p:sp>
    </p:spTree>
    <p:extLst>
      <p:ext uri="{BB962C8B-B14F-4D97-AF65-F5344CB8AC3E}">
        <p14:creationId xmlns:p14="http://schemas.microsoft.com/office/powerpoint/2010/main" val="1736634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essential insight here is that these parameters must be such that they purge or remove the stochastic trend from the linear combination.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Quick -&gt; estimate </a:t>
            </a:r>
            <a:r>
              <a:rPr lang="en-US" sz="1200" kern="1200" dirty="0" err="1">
                <a:solidFill>
                  <a:schemeClr val="tx1"/>
                </a:solidFill>
                <a:effectLst/>
                <a:latin typeface="+mn-lt"/>
                <a:ea typeface="+mn-ea"/>
                <a:cs typeface="+mn-cs"/>
              </a:rPr>
              <a:t>var</a:t>
            </a:r>
            <a:r>
              <a:rPr lang="en-US" sz="1200" kern="1200" dirty="0">
                <a:solidFill>
                  <a:schemeClr val="tx1"/>
                </a:solidFill>
                <a:effectLst/>
                <a:latin typeface="+mn-lt"/>
                <a:ea typeface="+mn-ea"/>
                <a:cs typeface="+mn-cs"/>
              </a:rPr>
              <a:t> -&gt; vector error correction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view -&gt; impulse response adjust impulses and responses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灯片编号占位符 3"/>
          <p:cNvSpPr>
            <a:spLocks noGrp="1"/>
          </p:cNvSpPr>
          <p:nvPr>
            <p:ph type="sldNum" sz="quarter" idx="10"/>
          </p:nvPr>
        </p:nvSpPr>
        <p:spPr/>
        <p:txBody>
          <a:bodyPr/>
          <a:lstStyle/>
          <a:p>
            <a:fld id="{A311A219-AFB3-4262-B118-BD901D2AE21C}" type="slidenum">
              <a:rPr lang="zh-CN" altLang="en-US" smtClean="0"/>
              <a:t>19</a:t>
            </a:fld>
            <a:endParaRPr lang="zh-CN" altLang="en-US"/>
          </a:p>
        </p:txBody>
      </p:sp>
    </p:spTree>
    <p:extLst>
      <p:ext uri="{BB962C8B-B14F-4D97-AF65-F5344CB8AC3E}">
        <p14:creationId xmlns:p14="http://schemas.microsoft.com/office/powerpoint/2010/main" val="4057926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a:t>
            </a:fld>
            <a:endParaRPr lang="zh-CN" altLang="en-US"/>
          </a:p>
        </p:txBody>
      </p:sp>
    </p:spTree>
    <p:extLst>
      <p:ext uri="{BB962C8B-B14F-4D97-AF65-F5344CB8AC3E}">
        <p14:creationId xmlns:p14="http://schemas.microsoft.com/office/powerpoint/2010/main" val="2927651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20</a:t>
            </a:fld>
            <a:endParaRPr lang="zh-CN" altLang="en-US"/>
          </a:p>
        </p:txBody>
      </p:sp>
    </p:spTree>
    <p:extLst>
      <p:ext uri="{BB962C8B-B14F-4D97-AF65-F5344CB8AC3E}">
        <p14:creationId xmlns:p14="http://schemas.microsoft.com/office/powerpoint/2010/main" val="12645757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21</a:t>
            </a:fld>
            <a:endParaRPr lang="zh-CN" altLang="en-US"/>
          </a:p>
        </p:txBody>
      </p:sp>
    </p:spTree>
    <p:extLst>
      <p:ext uri="{BB962C8B-B14F-4D97-AF65-F5344CB8AC3E}">
        <p14:creationId xmlns:p14="http://schemas.microsoft.com/office/powerpoint/2010/main" val="21551617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risk measure is coherent if it satisfies:</a:t>
            </a:r>
          </a:p>
          <a:p>
            <a:r>
              <a:rPr lang="en-US" altLang="zh-CN" dirty="0"/>
              <a:t>Convexity</a:t>
            </a:r>
          </a:p>
          <a:p>
            <a:r>
              <a:rPr lang="en-US" altLang="zh-CN" dirty="0"/>
              <a:t>Monotonicity</a:t>
            </a:r>
          </a:p>
          <a:p>
            <a:r>
              <a:rPr lang="en-US" altLang="zh-CN" dirty="0"/>
              <a:t>Translation equivariance</a:t>
            </a:r>
          </a:p>
          <a:p>
            <a:r>
              <a:rPr lang="en-US" altLang="zh-CN" dirty="0"/>
              <a:t>Positive Homogeneity</a:t>
            </a:r>
          </a:p>
          <a:p>
            <a:r>
              <a:rPr lang="en-US" altLang="zh-CN" dirty="0"/>
              <a:t>CVaR is a coherent measure of risk</a:t>
            </a:r>
          </a:p>
          <a:p>
            <a:endParaRPr lang="en-US" altLang="zh-CN" dirty="0"/>
          </a:p>
          <a:p>
            <a:r>
              <a:rPr lang="en-US" altLang="zh-CN" dirty="0"/>
              <a:t>Page 13 and 14 </a:t>
            </a:r>
            <a:r>
              <a:rPr lang="zh-CN" altLang="en-US" dirty="0"/>
              <a:t>在讲什么？？？</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22</a:t>
            </a:fld>
            <a:endParaRPr lang="zh-CN" altLang="en-US"/>
          </a:p>
        </p:txBody>
      </p:sp>
    </p:spTree>
    <p:extLst>
      <p:ext uri="{BB962C8B-B14F-4D97-AF65-F5344CB8AC3E}">
        <p14:creationId xmlns:p14="http://schemas.microsoft.com/office/powerpoint/2010/main" val="32796200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p:txBody>
      </p:sp>
      <p:sp>
        <p:nvSpPr>
          <p:cNvPr id="4" name="灯片编号占位符 3"/>
          <p:cNvSpPr>
            <a:spLocks noGrp="1"/>
          </p:cNvSpPr>
          <p:nvPr>
            <p:ph type="sldNum" sz="quarter" idx="10"/>
          </p:nvPr>
        </p:nvSpPr>
        <p:spPr/>
        <p:txBody>
          <a:bodyPr/>
          <a:lstStyle/>
          <a:p>
            <a:fld id="{A311A219-AFB3-4262-B118-BD901D2AE21C}" type="slidenum">
              <a:rPr lang="zh-CN" altLang="en-US" smtClean="0"/>
              <a:t>23</a:t>
            </a:fld>
            <a:endParaRPr lang="zh-CN" altLang="en-US"/>
          </a:p>
        </p:txBody>
      </p:sp>
    </p:spTree>
    <p:extLst>
      <p:ext uri="{BB962C8B-B14F-4D97-AF65-F5344CB8AC3E}">
        <p14:creationId xmlns:p14="http://schemas.microsoft.com/office/powerpoint/2010/main" val="1391062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24</a:t>
            </a:fld>
            <a:endParaRPr lang="zh-CN" altLang="en-US"/>
          </a:p>
        </p:txBody>
      </p:sp>
    </p:spTree>
    <p:extLst>
      <p:ext uri="{BB962C8B-B14F-4D97-AF65-F5344CB8AC3E}">
        <p14:creationId xmlns:p14="http://schemas.microsoft.com/office/powerpoint/2010/main" val="16714673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Session 9 page 26-29</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25</a:t>
            </a:fld>
            <a:endParaRPr lang="zh-CN" altLang="en-US"/>
          </a:p>
        </p:txBody>
      </p:sp>
    </p:spTree>
    <p:extLst>
      <p:ext uri="{BB962C8B-B14F-4D97-AF65-F5344CB8AC3E}">
        <p14:creationId xmlns:p14="http://schemas.microsoft.com/office/powerpoint/2010/main" val="7940293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Worst-case analysis (min-max) provides robust optimal strategies that yield guaranteed performance.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worst-case approach minimizes the objective function with respect to the worst possible outcome of the uncertain variables.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Session 10 page 34 example</a:t>
            </a:r>
          </a:p>
          <a:p>
            <a:r>
              <a:rPr lang="en-US" sz="1200" kern="1200" dirty="0">
                <a:solidFill>
                  <a:schemeClr val="tx1"/>
                </a:solidFill>
                <a:effectLst/>
                <a:latin typeface="+mn-lt"/>
                <a:ea typeface="+mn-ea"/>
                <a:cs typeface="+mn-cs"/>
              </a:rPr>
              <a:t>There is a trade-off between risk and expected cost.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 firm now has a higher expected cost.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There is no risk, as the firm knows, with certainty, the cost of ordering and </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storing </a:t>
            </a:r>
            <a:r>
              <a:rPr lang="en-US" sz="1200" i="1" kern="1200" dirty="0">
                <a:solidFill>
                  <a:schemeClr val="tx1"/>
                </a:solidFill>
                <a:effectLst/>
                <a:latin typeface="+mn-lt"/>
                <a:ea typeface="+mn-ea"/>
                <a:cs typeface="+mn-cs"/>
              </a:rPr>
              <a:t>x </a:t>
            </a:r>
            <a:r>
              <a:rPr lang="en-US" sz="1200" kern="1200" dirty="0">
                <a:solidFill>
                  <a:schemeClr val="tx1"/>
                </a:solidFill>
                <a:effectLst/>
                <a:latin typeface="+mn-lt"/>
                <a:ea typeface="+mn-ea"/>
                <a:cs typeface="+mn-cs"/>
              </a:rPr>
              <a:t>units of the product. </a:t>
            </a:r>
            <a:endParaRPr lang="en-US" dirty="0">
              <a:effectLst/>
            </a:endParaRPr>
          </a:p>
          <a:p>
            <a:endParaRPr 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27</a:t>
            </a:fld>
            <a:endParaRPr lang="zh-CN" altLang="en-US"/>
          </a:p>
        </p:txBody>
      </p:sp>
    </p:spTree>
    <p:extLst>
      <p:ext uri="{BB962C8B-B14F-4D97-AF65-F5344CB8AC3E}">
        <p14:creationId xmlns:p14="http://schemas.microsoft.com/office/powerpoint/2010/main" val="1377633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Min </a:t>
            </a:r>
            <a:r>
              <a:rPr lang="en-US" sz="1200" kern="1200" dirty="0">
                <a:solidFill>
                  <a:schemeClr val="tx1"/>
                </a:solidFill>
                <a:effectLst/>
                <a:latin typeface="+mn-lt"/>
                <a:ea typeface="+mn-ea"/>
                <a:cs typeface="+mn-cs"/>
              </a:rPr>
              <a:t>E[</a:t>
            </a:r>
            <a:r>
              <a:rPr lang="en-US" sz="1200" i="1" kern="1200" dirty="0">
                <a:solidFill>
                  <a:schemeClr val="tx1"/>
                </a:solidFill>
                <a:effectLst/>
                <a:latin typeface="+mn-lt"/>
                <a:ea typeface="+mn-ea"/>
                <a:cs typeface="+mn-cs"/>
              </a:rPr>
              <a:t>F</a:t>
            </a:r>
            <a:r>
              <a:rPr lang="en-US" sz="1200" kern="1200" dirty="0">
                <a:solidFill>
                  <a:schemeClr val="tx1"/>
                </a:solidFill>
                <a:effectLst/>
                <a:latin typeface="+mn-lt"/>
                <a:ea typeface="+mn-ea"/>
                <a:cs typeface="+mn-cs"/>
              </a:rPr>
              <a:t>(</a:t>
            </a:r>
            <a:r>
              <a:rPr lang="en-US" sz="1200" i="1" kern="1200" dirty="0" err="1">
                <a:solidFill>
                  <a:schemeClr val="tx1"/>
                </a:solidFill>
                <a:effectLst/>
                <a:latin typeface="+mn-lt"/>
                <a:ea typeface="+mn-ea"/>
                <a:cs typeface="+mn-cs"/>
              </a:rPr>
              <a:t>x</a:t>
            </a:r>
            <a:r>
              <a:rPr lang="en-US" sz="1200" kern="1200" dirty="0" err="1">
                <a:solidFill>
                  <a:schemeClr val="tx1"/>
                </a:solidFill>
                <a:effectLst/>
                <a:latin typeface="+mn-lt"/>
                <a:ea typeface="+mn-ea"/>
                <a:cs typeface="+mn-cs"/>
              </a:rPr>
              <a:t>,</a:t>
            </a:r>
            <a:r>
              <a:rPr lang="en-US" sz="1200" i="1" kern="1200" dirty="0" err="1">
                <a:solidFill>
                  <a:schemeClr val="tx1"/>
                </a:solidFill>
                <a:effectLst/>
                <a:latin typeface="+mn-lt"/>
                <a:ea typeface="+mn-ea"/>
                <a:cs typeface="+mn-cs"/>
              </a:rPr>
              <a:t>D</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session 10 page 32 </a:t>
            </a:r>
            <a:r>
              <a:rPr lang="en-US" altLang="zh-CN" sz="1200" kern="1200" dirty="0">
                <a:solidFill>
                  <a:schemeClr val="tx1"/>
                </a:solidFill>
                <a:effectLst/>
                <a:latin typeface="+mn-lt"/>
                <a:ea typeface="+mn-ea"/>
                <a:cs typeface="+mn-cs"/>
              </a:rPr>
              <a:t>example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stage 1 we decide the order </a:t>
            </a:r>
            <a:endParaRPr lang="en-US" dirty="0"/>
          </a:p>
          <a:p>
            <a:r>
              <a:rPr lang="en-US" sz="1200" kern="1200" dirty="0">
                <a:solidFill>
                  <a:schemeClr val="tx1"/>
                </a:solidFill>
                <a:effectLst/>
                <a:latin typeface="+mn-lt"/>
                <a:ea typeface="+mn-ea"/>
                <a:cs typeface="+mn-cs"/>
              </a:rPr>
              <a:t>In stage 2 we decide the recourse actions, level of storage or re- ordering quantities in order to cope with actual demand.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28</a:t>
            </a:fld>
            <a:endParaRPr lang="zh-CN" altLang="en-US"/>
          </a:p>
        </p:txBody>
      </p:sp>
    </p:spTree>
    <p:extLst>
      <p:ext uri="{BB962C8B-B14F-4D97-AF65-F5344CB8AC3E}">
        <p14:creationId xmlns:p14="http://schemas.microsoft.com/office/powerpoint/2010/main" val="31588940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29</a:t>
            </a:fld>
            <a:endParaRPr lang="zh-CN" altLang="en-US"/>
          </a:p>
        </p:txBody>
      </p:sp>
    </p:spTree>
    <p:extLst>
      <p:ext uri="{BB962C8B-B14F-4D97-AF65-F5344CB8AC3E}">
        <p14:creationId xmlns:p14="http://schemas.microsoft.com/office/powerpoint/2010/main" val="39739082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30</a:t>
            </a:fld>
            <a:endParaRPr lang="zh-CN" altLang="en-US"/>
          </a:p>
        </p:txBody>
      </p:sp>
    </p:spTree>
    <p:extLst>
      <p:ext uri="{BB962C8B-B14F-4D97-AF65-F5344CB8AC3E}">
        <p14:creationId xmlns:p14="http://schemas.microsoft.com/office/powerpoint/2010/main" val="1431471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3</a:t>
            </a:fld>
            <a:endParaRPr lang="zh-CN" altLang="en-US"/>
          </a:p>
        </p:txBody>
      </p:sp>
    </p:spTree>
    <p:extLst>
      <p:ext uri="{BB962C8B-B14F-4D97-AF65-F5344CB8AC3E}">
        <p14:creationId xmlns:p14="http://schemas.microsoft.com/office/powerpoint/2010/main" val="30674105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32</a:t>
            </a:fld>
            <a:endParaRPr lang="zh-CN" altLang="en-US"/>
          </a:p>
        </p:txBody>
      </p:sp>
    </p:spTree>
    <p:extLst>
      <p:ext uri="{BB962C8B-B14F-4D97-AF65-F5344CB8AC3E}">
        <p14:creationId xmlns:p14="http://schemas.microsoft.com/office/powerpoint/2010/main" val="2129151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t>4</a:t>
            </a:fld>
            <a:endParaRPr lang="zh-CN" altLang="en-US"/>
          </a:p>
        </p:txBody>
      </p:sp>
    </p:spTree>
    <p:extLst>
      <p:ext uri="{BB962C8B-B14F-4D97-AF65-F5344CB8AC3E}">
        <p14:creationId xmlns:p14="http://schemas.microsoft.com/office/powerpoint/2010/main" val="2109964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Session 3 Graphs and correlation analysis</a:t>
            </a:r>
            <a:br>
              <a:rPr lang="en-US" sz="1200" i="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plot to get a feel for relationship &amp; spot problems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correlations measure strength of relationship</a:t>
            </a:r>
            <a:endParaRPr lang="en-US" dirty="0"/>
          </a:p>
        </p:txBody>
      </p:sp>
      <p:sp>
        <p:nvSpPr>
          <p:cNvPr id="4" name="Slide Number Placeholder 3"/>
          <p:cNvSpPr>
            <a:spLocks noGrp="1"/>
          </p:cNvSpPr>
          <p:nvPr>
            <p:ph type="sldNum" sz="quarter" idx="5"/>
          </p:nvPr>
        </p:nvSpPr>
        <p:spPr/>
        <p:txBody>
          <a:bodyPr/>
          <a:lstStyle/>
          <a:p>
            <a:fld id="{A311A219-AFB3-4262-B118-BD901D2AE21C}" type="slidenum">
              <a:rPr lang="zh-CN" altLang="en-US" smtClean="0"/>
              <a:t>5</a:t>
            </a:fld>
            <a:endParaRPr lang="zh-CN" altLang="en-US"/>
          </a:p>
        </p:txBody>
      </p:sp>
    </p:spTree>
    <p:extLst>
      <p:ext uri="{BB962C8B-B14F-4D97-AF65-F5344CB8AC3E}">
        <p14:creationId xmlns:p14="http://schemas.microsoft.com/office/powerpoint/2010/main" val="42099307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In the result, click residual the picture will be shown</a:t>
            </a:r>
          </a:p>
          <a:p>
            <a:endParaRPr lang="en-US" altLang="zh-CN" dirty="0"/>
          </a:p>
          <a:p>
            <a:r>
              <a:rPr lang="en-US" altLang="zh-CN" dirty="0"/>
              <a:t>Residuals should be simple randomness remaining after deterministic part of variation in the dependent variable has been modelled.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plot shows that there is a pattern in the residuals: the volatility is increasing over time.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Multi-collinearity reflected in big uncertainty on coefficients, i.e. large standard errors, and thus small t-stats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Heteroscedasticity: Log linear Model</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6</a:t>
            </a:fld>
            <a:endParaRPr lang="zh-CN" altLang="en-US"/>
          </a:p>
        </p:txBody>
      </p:sp>
    </p:spTree>
    <p:extLst>
      <p:ext uri="{BB962C8B-B14F-4D97-AF65-F5344CB8AC3E}">
        <p14:creationId xmlns:p14="http://schemas.microsoft.com/office/powerpoint/2010/main" val="256089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Import data -&gt; quick -&gt; estimation equation -&gt; y c </a:t>
            </a:r>
            <a:r>
              <a:rPr lang="en-US" altLang="zh-CN" dirty="0" err="1"/>
              <a:t>xs</a:t>
            </a:r>
            <a:r>
              <a:rPr lang="en-US" altLang="zh-CN" dirty="0"/>
              <a:t> -&gt; ok -&gt; t distribution -&gt; less than critical value -&gt; serial correlation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DW </a:t>
            </a:r>
            <a:r>
              <a:rPr lang="en-US" sz="1200" kern="1200" dirty="0">
                <a:solidFill>
                  <a:schemeClr val="tx1"/>
                </a:solidFill>
                <a:effectLst/>
                <a:latin typeface="+mn-lt"/>
                <a:ea typeface="+mn-ea"/>
                <a:cs typeface="+mn-cs"/>
              </a:rPr>
              <a:t>statistic evaluates autocorrelation for residuals </a:t>
            </a:r>
            <a:endParaRPr lang="en-US" altLang="zh-CN" dirty="0"/>
          </a:p>
          <a:p>
            <a:endParaRPr lang="en-US" altLang="zh-CN" dirty="0"/>
          </a:p>
          <a:p>
            <a:r>
              <a:rPr lang="en-US" altLang="zh-CN" dirty="0"/>
              <a:t>DW statistic evaluates autocorrelation for residuals placed in same order as the observations. Session 3 page 21</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7</a:t>
            </a:fld>
            <a:endParaRPr lang="zh-CN" altLang="en-US"/>
          </a:p>
        </p:txBody>
      </p:sp>
    </p:spTree>
    <p:extLst>
      <p:ext uri="{BB962C8B-B14F-4D97-AF65-F5344CB8AC3E}">
        <p14:creationId xmlns:p14="http://schemas.microsoft.com/office/powerpoint/2010/main" val="248991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t>8</a:t>
            </a:fld>
            <a:endParaRPr lang="zh-CN" altLang="en-US"/>
          </a:p>
        </p:txBody>
      </p:sp>
    </p:spTree>
    <p:extLst>
      <p:ext uri="{BB962C8B-B14F-4D97-AF65-F5344CB8AC3E}">
        <p14:creationId xmlns:p14="http://schemas.microsoft.com/office/powerpoint/2010/main" val="31286172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Session 2 page5</a:t>
            </a:r>
          </a:p>
        </p:txBody>
      </p:sp>
      <p:sp>
        <p:nvSpPr>
          <p:cNvPr id="4" name="灯片编号占位符 3"/>
          <p:cNvSpPr>
            <a:spLocks noGrp="1"/>
          </p:cNvSpPr>
          <p:nvPr>
            <p:ph type="sldNum" sz="quarter" idx="10"/>
          </p:nvPr>
        </p:nvSpPr>
        <p:spPr/>
        <p:txBody>
          <a:bodyPr/>
          <a:lstStyle/>
          <a:p>
            <a:fld id="{A311A219-AFB3-4262-B118-BD901D2AE21C}" type="slidenum">
              <a:rPr lang="zh-CN" altLang="en-US" smtClean="0"/>
              <a:t>9</a:t>
            </a:fld>
            <a:endParaRPr lang="zh-CN" altLang="en-US"/>
          </a:p>
        </p:txBody>
      </p:sp>
    </p:spTree>
    <p:extLst>
      <p:ext uri="{BB962C8B-B14F-4D97-AF65-F5344CB8AC3E}">
        <p14:creationId xmlns:p14="http://schemas.microsoft.com/office/powerpoint/2010/main" val="2531008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272057469"/>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523248185"/>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079689408"/>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形状 7"/>
          <p:cNvSpPr/>
          <p:nvPr userDrawn="1"/>
        </p:nvSpPr>
        <p:spPr>
          <a:xfrm>
            <a:off x="3348317" y="564775"/>
            <a:ext cx="5701553" cy="874059"/>
          </a:xfrm>
          <a:custGeom>
            <a:avLst/>
            <a:gdLst>
              <a:gd name="connsiteX0" fmla="*/ 174812 w 5701553"/>
              <a:gd name="connsiteY0" fmla="*/ 26894 h 874059"/>
              <a:gd name="connsiteX1" fmla="*/ 0 w 5701553"/>
              <a:gd name="connsiteY1" fmla="*/ 874059 h 874059"/>
              <a:gd name="connsiteX2" fmla="*/ 5499847 w 5701553"/>
              <a:gd name="connsiteY2" fmla="*/ 632012 h 874059"/>
              <a:gd name="connsiteX3" fmla="*/ 5701553 w 5701553"/>
              <a:gd name="connsiteY3" fmla="*/ 0 h 874059"/>
              <a:gd name="connsiteX4" fmla="*/ 174812 w 5701553"/>
              <a:gd name="connsiteY4" fmla="*/ 26894 h 874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01553" h="874059">
                <a:moveTo>
                  <a:pt x="174812" y="26894"/>
                </a:moveTo>
                <a:lnTo>
                  <a:pt x="0" y="874059"/>
                </a:lnTo>
                <a:lnTo>
                  <a:pt x="5499847" y="632012"/>
                </a:lnTo>
                <a:lnTo>
                  <a:pt x="5701553" y="0"/>
                </a:lnTo>
                <a:lnTo>
                  <a:pt x="174812" y="26894"/>
                </a:lnTo>
                <a:close/>
              </a:path>
            </a:pathLst>
          </a:custGeom>
          <a:ln>
            <a:noFill/>
          </a:ln>
          <a:effectLst>
            <a:outerShdw blurRad="50800" dist="76200" algn="l"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70175598"/>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3824406"/>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534040966"/>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2085333327"/>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264107849"/>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804898372"/>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927445751"/>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3359B307-9BCE-BD47-AE9A-1735D46089A6}" type="datetimeFigureOut">
              <a:rPr kumimoji="1" lang="zh-CN" altLang="en-US" smtClean="0"/>
              <a:t>2019/4/16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1144427131"/>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t>2019/4/16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t>‹#›</a:t>
            </a:fld>
            <a:endParaRPr kumimoji="1" lang="zh-CN" altLang="en-US"/>
          </a:p>
        </p:txBody>
      </p:sp>
    </p:spTree>
    <p:extLst>
      <p:ext uri="{BB962C8B-B14F-4D97-AF65-F5344CB8AC3E}">
        <p14:creationId xmlns:p14="http://schemas.microsoft.com/office/powerpoint/2010/main" val="688261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xml"/><Relationship Id="rId7" Type="http://schemas.openxmlformats.org/officeDocument/2006/relationships/notesSlide" Target="../notesSlides/notesSlide15.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tags" Target="../tags/tag6.xml"/><Relationship Id="rId4"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8844" b="61520"/>
          <a:stretch/>
        </p:blipFill>
        <p:spPr>
          <a:xfrm>
            <a:off x="4489796" y="0"/>
            <a:ext cx="7702204" cy="150876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0800" r="52969"/>
          <a:stretch/>
        </p:blipFill>
        <p:spPr>
          <a:xfrm>
            <a:off x="-1" y="4114800"/>
            <a:ext cx="6255327" cy="2743200"/>
          </a:xfrm>
          <a:prstGeom prst="rect">
            <a:avLst/>
          </a:prstGeom>
        </p:spPr>
      </p:pic>
      <p:sp>
        <p:nvSpPr>
          <p:cNvPr id="9" name="文本框 8"/>
          <p:cNvSpPr txBox="1"/>
          <p:nvPr/>
        </p:nvSpPr>
        <p:spPr>
          <a:xfrm>
            <a:off x="2970927" y="2065930"/>
            <a:ext cx="6627776" cy="923330"/>
          </a:xfrm>
          <a:prstGeom prst="rect">
            <a:avLst/>
          </a:prstGeom>
          <a:noFill/>
        </p:spPr>
        <p:txBody>
          <a:bodyPr wrap="none" rtlCol="0">
            <a:spAutoFit/>
          </a:bodyPr>
          <a:lstStyle/>
          <a:p>
            <a:r>
              <a:rPr kumimoji="1" lang="en-US" altLang="zh-CN"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DCS5211C Final Report</a:t>
            </a:r>
            <a:endParaRPr kumimoji="1" lang="zh-CN" altLang="en-US"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endParaRPr>
          </a:p>
        </p:txBody>
      </p:sp>
      <p:sp>
        <p:nvSpPr>
          <p:cNvPr id="10" name="矩形 9"/>
          <p:cNvSpPr/>
          <p:nvPr/>
        </p:nvSpPr>
        <p:spPr>
          <a:xfrm>
            <a:off x="2548818" y="4350049"/>
            <a:ext cx="7413015" cy="523220"/>
          </a:xfrm>
          <a:prstGeom prst="rect">
            <a:avLst/>
          </a:prstGeom>
        </p:spPr>
        <p:txBody>
          <a:bodyPr wrap="square">
            <a:spAutoFit/>
          </a:bodyPr>
          <a:lstStyle/>
          <a:p>
            <a:pPr algn="ctr"/>
            <a:r>
              <a:rPr lang="en-US" altLang="zh-CN" sz="1400" b="0" i="0" dirty="0">
                <a:solidFill>
                  <a:schemeClr val="bg1">
                    <a:lumMod val="50000"/>
                  </a:schemeClr>
                </a:solidFill>
                <a:effectLst/>
                <a:latin typeface="Calibri" panose="020F0502020204030204" pitchFamily="34" charset="0"/>
                <a:cs typeface="Calibri" panose="020F0502020204030204" pitchFamily="34" charset="0"/>
              </a:rPr>
              <a:t>This</a:t>
            </a:r>
            <a:r>
              <a:rPr lang="zh-CN" altLang="en-US" sz="1400" b="0" i="0" dirty="0">
                <a:solidFill>
                  <a:schemeClr val="bg1">
                    <a:lumMod val="50000"/>
                  </a:schemeClr>
                </a:solidFill>
                <a:effectLst/>
                <a:latin typeface="Calibri" panose="020F0502020204030204" pitchFamily="34" charset="0"/>
                <a:cs typeface="Calibri" panose="020F0502020204030204" pitchFamily="34" charset="0"/>
              </a:rPr>
              <a:t> </a:t>
            </a:r>
            <a:r>
              <a:rPr lang="en-US" altLang="zh-CN" sz="1400" b="0" i="0" dirty="0">
                <a:solidFill>
                  <a:schemeClr val="bg1">
                    <a:lumMod val="50000"/>
                  </a:schemeClr>
                </a:solidFill>
                <a:effectLst/>
                <a:latin typeface="Calibri" panose="020F0502020204030204" pitchFamily="34" charset="0"/>
                <a:cs typeface="Calibri" panose="020F0502020204030204" pitchFamily="34" charset="0"/>
              </a:rPr>
              <a:t>report is to apply methods and tools acquired </a:t>
            </a:r>
            <a:r>
              <a:rPr lang="en-US" altLang="zh-CN" sz="1400" dirty="0">
                <a:solidFill>
                  <a:schemeClr val="bg1">
                    <a:lumMod val="50000"/>
                  </a:schemeClr>
                </a:solidFill>
                <a:latin typeface="Calibri" panose="020F0502020204030204" pitchFamily="34" charset="0"/>
                <a:cs typeface="Calibri" panose="020F0502020204030204" pitchFamily="34" charset="0"/>
              </a:rPr>
              <a:t>in this course to analyze the assigned real dataset. There are two main parts, which are time series analysis and risk measurement.</a:t>
            </a:r>
            <a:endParaRPr lang="zh-CN" altLang="en-US" sz="1400" dirty="0">
              <a:solidFill>
                <a:schemeClr val="bg1">
                  <a:lumMod val="50000"/>
                </a:schemeClr>
              </a:solidFill>
              <a:latin typeface="Calibri" panose="020F0502020204030204" pitchFamily="34" charset="0"/>
              <a:cs typeface="Calibri" panose="020F0502020204030204" pitchFamily="34" charset="0"/>
            </a:endParaRPr>
          </a:p>
        </p:txBody>
      </p:sp>
      <p:sp>
        <p:nvSpPr>
          <p:cNvPr id="11" name="文本框 10"/>
          <p:cNvSpPr txBox="1"/>
          <p:nvPr/>
        </p:nvSpPr>
        <p:spPr>
          <a:xfrm>
            <a:off x="4075030" y="3438822"/>
            <a:ext cx="4041940" cy="461665"/>
          </a:xfrm>
          <a:prstGeom prst="rect">
            <a:avLst/>
          </a:prstGeom>
          <a:noFill/>
        </p:spPr>
        <p:txBody>
          <a:bodyPr wrap="none" rtlCol="0">
            <a:spAutoFit/>
          </a:bodyPr>
          <a:lstStyle/>
          <a:p>
            <a:r>
              <a:rPr kumimoji="1" lang="en-US" altLang="zh-CN" sz="2400" dirty="0">
                <a:solidFill>
                  <a:schemeClr val="tx1">
                    <a:lumMod val="75000"/>
                    <a:lumOff val="25000"/>
                  </a:schemeClr>
                </a:solidFill>
                <a:latin typeface="Calibri" panose="020F0502020204030204" pitchFamily="34" charset="0"/>
                <a:cs typeface="Calibri" panose="020F0502020204030204" pitchFamily="34" charset="0"/>
              </a:rPr>
              <a:t>WANG XINRUI        A0186103M</a:t>
            </a:r>
            <a:endParaRPr kumimoji="1" lang="zh-CN"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06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9"/>
                                        </p:tgtEl>
                                        <p:attrNameLst>
                                          <p:attrName>style.visibility</p:attrName>
                                        </p:attrNameLst>
                                      </p:cBhvr>
                                      <p:to>
                                        <p:strVal val="visible"/>
                                      </p:to>
                                    </p:set>
                                    <p:anim by="(-#ppt_w*2)" calcmode="lin" valueType="num">
                                      <p:cBhvr rctx="PPT">
                                        <p:cTn id="21" dur="500" autoRev="1" fill="hold">
                                          <p:stCondLst>
                                            <p:cond delay="0"/>
                                          </p:stCondLst>
                                        </p:cTn>
                                        <p:tgtEl>
                                          <p:spTgt spid="9"/>
                                        </p:tgtEl>
                                        <p:attrNameLst>
                                          <p:attrName>ppt_w</p:attrName>
                                        </p:attrNameLst>
                                      </p:cBhvr>
                                    </p:anim>
                                    <p:anim by="(#ppt_w*0.50)" calcmode="lin" valueType="num">
                                      <p:cBhvr>
                                        <p:cTn id="22" dur="500" decel="50000" autoRev="1" fill="hold">
                                          <p:stCondLst>
                                            <p:cond delay="0"/>
                                          </p:stCondLst>
                                        </p:cTn>
                                        <p:tgtEl>
                                          <p:spTgt spid="9"/>
                                        </p:tgtEl>
                                        <p:attrNameLst>
                                          <p:attrName>ppt_x</p:attrName>
                                        </p:attrNameLst>
                                      </p:cBhvr>
                                    </p:anim>
                                    <p:anim from="(-#ppt_h/2)" to="(#ppt_y)" calcmode="lin" valueType="num">
                                      <p:cBhvr>
                                        <p:cTn id="23" dur="1000" fill="hold">
                                          <p:stCondLst>
                                            <p:cond delay="0"/>
                                          </p:stCondLst>
                                        </p:cTn>
                                        <p:tgtEl>
                                          <p:spTgt spid="9"/>
                                        </p:tgtEl>
                                        <p:attrNameLst>
                                          <p:attrName>ppt_y</p:attrName>
                                        </p:attrNameLst>
                                      </p:cBhvr>
                                    </p:anim>
                                    <p:animRot by="21600000">
                                      <p:cBhvr>
                                        <p:cTn id="24" dur="1000" fill="hold">
                                          <p:stCondLst>
                                            <p:cond delay="0"/>
                                          </p:stCondLst>
                                        </p:cTn>
                                        <p:tgtEl>
                                          <p:spTgt spid="9"/>
                                        </p:tgtEl>
                                        <p:attrNameLst>
                                          <p:attrName>r</p:attrName>
                                        </p:attrNameLst>
                                      </p:cBhvr>
                                    </p:animRot>
                                  </p:childTnLst>
                                </p:cTn>
                              </p:par>
                            </p:childTnLst>
                          </p:cTn>
                        </p:par>
                        <p:par>
                          <p:cTn id="25" fill="hold">
                            <p:stCondLst>
                              <p:cond delay="3800"/>
                            </p:stCondLst>
                            <p:childTnLst>
                              <p:par>
                                <p:cTn id="26" presetID="2" presetClass="entr" presetSubtype="4"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1+#ppt_h/2"/>
                                          </p:val>
                                        </p:tav>
                                        <p:tav tm="100000">
                                          <p:val>
                                            <p:strVal val="#ppt_y"/>
                                          </p:val>
                                        </p:tav>
                                      </p:tavLst>
                                    </p:anim>
                                  </p:childTnLst>
                                </p:cTn>
                              </p:par>
                            </p:childTnLst>
                          </p:cTn>
                        </p:par>
                        <p:par>
                          <p:cTn id="30" fill="hold">
                            <p:stCondLst>
                              <p:cond delay="43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10"/>
                                        </p:tgtEl>
                                        <p:attrNameLst>
                                          <p:attrName>style.visibility</p:attrName>
                                        </p:attrNameLst>
                                      </p:cBhvr>
                                      <p:to>
                                        <p:strVal val="visible"/>
                                      </p:to>
                                    </p:set>
                                    <p:anim calcmode="lin" valueType="num">
                                      <p:cBhvr>
                                        <p:cTn id="33"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10"/>
                                        </p:tgtEl>
                                        <p:attrNameLst>
                                          <p:attrName>ppt_y</p:attrName>
                                        </p:attrNameLst>
                                      </p:cBhvr>
                                      <p:tavLst>
                                        <p:tav tm="0">
                                          <p:val>
                                            <p:strVal val="#ppt_y"/>
                                          </p:val>
                                        </p:tav>
                                        <p:tav tm="100000">
                                          <p:val>
                                            <p:strVal val="#ppt_y"/>
                                          </p:val>
                                        </p:tav>
                                      </p:tavLst>
                                    </p:anim>
                                    <p:anim calcmode="lin" valueType="num">
                                      <p:cBhvr>
                                        <p:cTn id="35"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9"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9454699" y="5014136"/>
            <a:ext cx="2103794" cy="1879135"/>
            <a:chOff x="8082800" y="1603669"/>
            <a:chExt cx="2213318" cy="1976964"/>
          </a:xfrm>
        </p:grpSpPr>
        <p:sp>
          <p:nvSpPr>
            <p:cNvPr id="12" name="Flowchart: Connector 19"/>
            <p:cNvSpPr/>
            <p:nvPr/>
          </p:nvSpPr>
          <p:spPr>
            <a:xfrm>
              <a:off x="8873356" y="1603669"/>
              <a:ext cx="673069" cy="673069"/>
            </a:xfrm>
            <a:prstGeom prst="flowChartConnector">
              <a:avLst/>
            </a:prstGeom>
            <a:solidFill>
              <a:schemeClr val="accent2"/>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nvGrpSpPr>
            <p:cNvPr id="14" name="Group 36"/>
            <p:cNvGrpSpPr/>
            <p:nvPr/>
          </p:nvGrpSpPr>
          <p:grpSpPr>
            <a:xfrm>
              <a:off x="8996535" y="1747954"/>
              <a:ext cx="385847" cy="374111"/>
              <a:chOff x="4411266" y="2303265"/>
              <a:chExt cx="325040" cy="315154"/>
            </a:xfrm>
            <a:solidFill>
              <a:schemeClr val="bg1"/>
            </a:solidFill>
          </p:grpSpPr>
          <p:sp>
            <p:nvSpPr>
              <p:cNvPr id="24" name="Freeform: Shape 37"/>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5" name="Freeform: Shape 38"/>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grpSp>
          <p:nvGrpSpPr>
            <p:cNvPr id="16" name="Group 43"/>
            <p:cNvGrpSpPr/>
            <p:nvPr/>
          </p:nvGrpSpPr>
          <p:grpSpPr>
            <a:xfrm>
              <a:off x="8082800" y="2357777"/>
              <a:ext cx="2213318" cy="1222856"/>
              <a:chOff x="6108435" y="2357777"/>
              <a:chExt cx="1678651" cy="1222856"/>
            </a:xfrm>
          </p:grpSpPr>
          <p:sp>
            <p:nvSpPr>
              <p:cNvPr id="20" name="Rectangle 44"/>
              <p:cNvSpPr/>
              <p:nvPr/>
            </p:nvSpPr>
            <p:spPr>
              <a:xfrm>
                <a:off x="6108435" y="2782593"/>
                <a:ext cx="1678651" cy="798040"/>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Squared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21" name="TextBox 45"/>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grpSp>
      <p:grpSp>
        <p:nvGrpSpPr>
          <p:cNvPr id="27" name="Group 1"/>
          <p:cNvGrpSpPr/>
          <p:nvPr/>
        </p:nvGrpSpPr>
        <p:grpSpPr>
          <a:xfrm>
            <a:off x="9186089" y="2608309"/>
            <a:ext cx="2718346" cy="1162342"/>
            <a:chOff x="5888176" y="2357777"/>
            <a:chExt cx="2169012" cy="1222856"/>
          </a:xfrm>
        </p:grpSpPr>
        <p:sp>
          <p:nvSpPr>
            <p:cNvPr id="49" name="Rectangle 13"/>
            <p:cNvSpPr/>
            <p:nvPr/>
          </p:nvSpPr>
          <p:spPr>
            <a:xfrm>
              <a:off x="5888176" y="2782592"/>
              <a:ext cx="2169012" cy="798041"/>
            </a:xfrm>
            <a:prstGeom prst="rect">
              <a:avLst/>
            </a:prstGeom>
          </p:spPr>
          <p:txBody>
            <a:bodyPr wrap="square" lIns="0" tIns="0" rIns="0" bIns="0">
              <a:normAutofit/>
            </a:bodyPr>
            <a:lstStyle/>
            <a:p>
              <a:r>
                <a:rPr lang="en-US" sz="1600" dirty="0">
                  <a:latin typeface="Calibri" panose="020F0502020204030204" pitchFamily="34" charset="0"/>
                  <a:cs typeface="Calibri" panose="020F0502020204030204" pitchFamily="34" charset="0"/>
                </a:rPr>
                <a:t>Mean Absolute Percentage Error</a:t>
              </a:r>
              <a:endParaRPr lang="en-US" sz="1100" dirty="0">
                <a:latin typeface="Calibri" panose="020F0502020204030204" pitchFamily="34" charset="0"/>
                <a:cs typeface="Calibri" panose="020F0502020204030204" pitchFamily="34" charset="0"/>
              </a:endParaRPr>
            </a:p>
          </p:txBody>
        </p:sp>
        <p:sp>
          <p:nvSpPr>
            <p:cNvPr id="50" name="TextBox 14"/>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MAPE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51" name="文本框 25">
            <a:extLst>
              <a:ext uri="{FF2B5EF4-FFF2-40B4-BE49-F238E27FC236}">
                <a16:creationId xmlns:a16="http://schemas.microsoft.com/office/drawing/2014/main" id="{647F4A63-5B6D-CC41-988F-DEBDB8944D58}"/>
              </a:ext>
            </a:extLst>
          </p:cNvPr>
          <p:cNvSpPr txBox="1"/>
          <p:nvPr/>
        </p:nvSpPr>
        <p:spPr>
          <a:xfrm>
            <a:off x="4012952" y="672158"/>
            <a:ext cx="4451731"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Holt - Exponential Smoothing</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28" name="Flowchart: Connector 17"/>
          <p:cNvSpPr/>
          <p:nvPr/>
        </p:nvSpPr>
        <p:spPr>
          <a:xfrm>
            <a:off x="10194152" y="1915539"/>
            <a:ext cx="639763" cy="639762"/>
          </a:xfrm>
          <a:prstGeom prst="flowChartConnector">
            <a:avLst/>
          </a:prstGeom>
          <a:solidFill>
            <a:schemeClr val="accent1"/>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9" name="Flowchart: Connector 18"/>
          <p:cNvSpPr/>
          <p:nvPr/>
        </p:nvSpPr>
        <p:spPr>
          <a:xfrm>
            <a:off x="10194152" y="3456577"/>
            <a:ext cx="639763" cy="639762"/>
          </a:xfrm>
          <a:prstGeom prst="flowChartConnector">
            <a:avLst/>
          </a:prstGeom>
          <a:solidFill>
            <a:schemeClr val="accent4"/>
          </a:solidFill>
          <a:ln w="12700" cap="flat" cmpd="sng" algn="ctr">
            <a:noFill/>
            <a:prstDash val="solid"/>
            <a:miter lim="800000"/>
          </a:ln>
          <a:effectLst/>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0" name="Group 21"/>
          <p:cNvGrpSpPr/>
          <p:nvPr/>
        </p:nvGrpSpPr>
        <p:grpSpPr>
          <a:xfrm>
            <a:off x="10374444" y="2079524"/>
            <a:ext cx="318385" cy="320416"/>
            <a:chOff x="3886200" y="3605213"/>
            <a:chExt cx="1243013" cy="1250950"/>
          </a:xfrm>
          <a:solidFill>
            <a:schemeClr val="bg1"/>
          </a:solidFill>
        </p:grpSpPr>
        <p:sp>
          <p:nvSpPr>
            <p:cNvPr id="35" name="Freeform: Shape 22"/>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6" name="Freeform: Shape 23"/>
            <p:cNvSpPr>
              <a:spLocks/>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7" name="Freeform: Shape 24"/>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8" name="Rectangle 25"/>
            <p:cNvSpPr>
              <a:spLocks/>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9" name="Rectangle 26"/>
            <p:cNvSpPr>
              <a:spLocks/>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0" name="Rectangle 27"/>
            <p:cNvSpPr>
              <a:spLocks/>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1" name="Rectangle 28"/>
            <p:cNvSpPr>
              <a:spLocks/>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2" name="Rectangle 29"/>
            <p:cNvSpPr>
              <a:spLocks/>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3" name="Rectangle 30"/>
            <p:cNvSpPr>
              <a:spLocks/>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4" name="Rectangle 31"/>
            <p:cNvSpPr>
              <a:spLocks/>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5" name="Rectangle 32"/>
            <p:cNvSpPr>
              <a:spLocks/>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6" name="Rectangle 33"/>
            <p:cNvSpPr>
              <a:spLocks/>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7" name="Rectangle 34"/>
            <p:cNvSpPr>
              <a:spLocks/>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8" name="Rectangle 35"/>
            <p:cNvSpPr>
              <a:spLocks/>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sp>
        <p:nvSpPr>
          <p:cNvPr id="31" name="Freeform: Shape 42"/>
          <p:cNvSpPr>
            <a:spLocks/>
          </p:cNvSpPr>
          <p:nvPr/>
        </p:nvSpPr>
        <p:spPr bwMode="auto">
          <a:xfrm flipH="1">
            <a:off x="10321207" y="3608053"/>
            <a:ext cx="381285" cy="334716"/>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2" name="Group 49"/>
          <p:cNvGrpSpPr/>
          <p:nvPr/>
        </p:nvGrpSpPr>
        <p:grpSpPr>
          <a:xfrm>
            <a:off x="9462137" y="4149347"/>
            <a:ext cx="2103794" cy="1162344"/>
            <a:chOff x="6108435" y="2357779"/>
            <a:chExt cx="1678651" cy="1222858"/>
          </a:xfrm>
        </p:grpSpPr>
        <p:sp>
          <p:nvSpPr>
            <p:cNvPr id="33" name="Rectangle 50"/>
            <p:cNvSpPr/>
            <p:nvPr/>
          </p:nvSpPr>
          <p:spPr>
            <a:xfrm>
              <a:off x="6108435" y="2782596"/>
              <a:ext cx="1678651" cy="798041"/>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Absolute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34" name="TextBox 51"/>
            <p:cNvSpPr txBox="1"/>
            <p:nvPr/>
          </p:nvSpPr>
          <p:spPr>
            <a:xfrm>
              <a:off x="6410891" y="2357779"/>
              <a:ext cx="1073739" cy="338537"/>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52" name="矩形 158">
            <a:extLst>
              <a:ext uri="{FF2B5EF4-FFF2-40B4-BE49-F238E27FC236}">
                <a16:creationId xmlns:a16="http://schemas.microsoft.com/office/drawing/2014/main" id="{A4BC5EAA-583F-E847-877D-E06F290C397B}"/>
              </a:ext>
            </a:extLst>
          </p:cNvPr>
          <p:cNvSpPr/>
          <p:nvPr/>
        </p:nvSpPr>
        <p:spPr>
          <a:xfrm>
            <a:off x="633507" y="5276344"/>
            <a:ext cx="4174470" cy="1015663"/>
          </a:xfrm>
          <a:prstGeom prst="rect">
            <a:avLst/>
          </a:prstGeom>
        </p:spPr>
        <p:txBody>
          <a:bodyPr wrap="square">
            <a:spAutoFit/>
          </a:bodyPr>
          <a:lstStyle/>
          <a:p>
            <a:pPr marL="171450" indent="-171450">
              <a:buFont typeface="Arial" panose="020B0604020202020204" pitchFamily="34" charset="0"/>
              <a:buChar char="•"/>
            </a:pPr>
            <a:r>
              <a:rPr lang="en-US" altLang="zh-CN" sz="2000" dirty="0">
                <a:latin typeface="Calibri" panose="020F0502020204030204" pitchFamily="34" charset="0"/>
                <a:ea typeface="微软雅黑" panose="020B0503020204020204" pitchFamily="34" charset="-122"/>
                <a:cs typeface="Calibri" panose="020F0502020204030204" pitchFamily="34" charset="0"/>
              </a:rPr>
              <a:t>Simple exponential smoothing is not an appropriate forecasting technique for series with trend.</a:t>
            </a:r>
            <a:endParaRPr lang="zh-CN" altLang="en-US" sz="2000"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369073975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par>
                                <p:cTn id="16" presetID="10" presetClass="entr" presetSubtype="0" fill="hold" grpId="0" nodeType="withEffect">
                                  <p:stCondLst>
                                    <p:cond delay="25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9454699" y="5014136"/>
            <a:ext cx="2103794" cy="1879135"/>
            <a:chOff x="8082800" y="1603669"/>
            <a:chExt cx="2213318" cy="1976964"/>
          </a:xfrm>
        </p:grpSpPr>
        <p:sp>
          <p:nvSpPr>
            <p:cNvPr id="12" name="Flowchart: Connector 19"/>
            <p:cNvSpPr/>
            <p:nvPr/>
          </p:nvSpPr>
          <p:spPr>
            <a:xfrm>
              <a:off x="8873356" y="1603669"/>
              <a:ext cx="673069" cy="673069"/>
            </a:xfrm>
            <a:prstGeom prst="flowChartConnector">
              <a:avLst/>
            </a:prstGeom>
            <a:solidFill>
              <a:schemeClr val="accent2"/>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nvGrpSpPr>
            <p:cNvPr id="14" name="Group 36"/>
            <p:cNvGrpSpPr/>
            <p:nvPr/>
          </p:nvGrpSpPr>
          <p:grpSpPr>
            <a:xfrm>
              <a:off x="8996535" y="1747954"/>
              <a:ext cx="385847" cy="374111"/>
              <a:chOff x="4411266" y="2303265"/>
              <a:chExt cx="325040" cy="315154"/>
            </a:xfrm>
            <a:solidFill>
              <a:schemeClr val="bg1"/>
            </a:solidFill>
          </p:grpSpPr>
          <p:sp>
            <p:nvSpPr>
              <p:cNvPr id="24" name="Freeform: Shape 37"/>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5" name="Freeform: Shape 38"/>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grpSp>
          <p:nvGrpSpPr>
            <p:cNvPr id="16" name="Group 43"/>
            <p:cNvGrpSpPr/>
            <p:nvPr/>
          </p:nvGrpSpPr>
          <p:grpSpPr>
            <a:xfrm>
              <a:off x="8082800" y="2357777"/>
              <a:ext cx="2213318" cy="1222856"/>
              <a:chOff x="6108435" y="2357777"/>
              <a:chExt cx="1678651" cy="1222856"/>
            </a:xfrm>
          </p:grpSpPr>
          <p:sp>
            <p:nvSpPr>
              <p:cNvPr id="20" name="Rectangle 44"/>
              <p:cNvSpPr/>
              <p:nvPr/>
            </p:nvSpPr>
            <p:spPr>
              <a:xfrm>
                <a:off x="6108435" y="2782593"/>
                <a:ext cx="1678651" cy="798040"/>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Squared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21" name="TextBox 45"/>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grpSp>
      <p:grpSp>
        <p:nvGrpSpPr>
          <p:cNvPr id="27" name="Group 1"/>
          <p:cNvGrpSpPr/>
          <p:nvPr/>
        </p:nvGrpSpPr>
        <p:grpSpPr>
          <a:xfrm>
            <a:off x="9186089" y="2608309"/>
            <a:ext cx="2718346" cy="1162342"/>
            <a:chOff x="5888176" y="2357777"/>
            <a:chExt cx="2169012" cy="1222856"/>
          </a:xfrm>
        </p:grpSpPr>
        <p:sp>
          <p:nvSpPr>
            <p:cNvPr id="49" name="Rectangle 13"/>
            <p:cNvSpPr/>
            <p:nvPr/>
          </p:nvSpPr>
          <p:spPr>
            <a:xfrm>
              <a:off x="5888176" y="2782592"/>
              <a:ext cx="2169012" cy="798041"/>
            </a:xfrm>
            <a:prstGeom prst="rect">
              <a:avLst/>
            </a:prstGeom>
          </p:spPr>
          <p:txBody>
            <a:bodyPr wrap="square" lIns="0" tIns="0" rIns="0" bIns="0">
              <a:normAutofit/>
            </a:bodyPr>
            <a:lstStyle/>
            <a:p>
              <a:r>
                <a:rPr lang="en-US" sz="1600" dirty="0">
                  <a:latin typeface="Calibri" panose="020F0502020204030204" pitchFamily="34" charset="0"/>
                  <a:cs typeface="Calibri" panose="020F0502020204030204" pitchFamily="34" charset="0"/>
                </a:rPr>
                <a:t>Mean Absolute Percentage Error</a:t>
              </a:r>
              <a:endParaRPr lang="en-US" sz="1100" dirty="0">
                <a:latin typeface="Calibri" panose="020F0502020204030204" pitchFamily="34" charset="0"/>
                <a:cs typeface="Calibri" panose="020F0502020204030204" pitchFamily="34" charset="0"/>
              </a:endParaRPr>
            </a:p>
          </p:txBody>
        </p:sp>
        <p:sp>
          <p:nvSpPr>
            <p:cNvPr id="50" name="TextBox 14"/>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MAPE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51" name="文本框 25">
            <a:extLst>
              <a:ext uri="{FF2B5EF4-FFF2-40B4-BE49-F238E27FC236}">
                <a16:creationId xmlns:a16="http://schemas.microsoft.com/office/drawing/2014/main" id="{647F4A63-5B6D-CC41-988F-DEBDB8944D58}"/>
              </a:ext>
            </a:extLst>
          </p:cNvPr>
          <p:cNvSpPr txBox="1"/>
          <p:nvPr/>
        </p:nvSpPr>
        <p:spPr>
          <a:xfrm>
            <a:off x="3512620" y="672158"/>
            <a:ext cx="5499775"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Holt-Winters Exponential Smoothing</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28" name="Flowchart: Connector 17"/>
          <p:cNvSpPr/>
          <p:nvPr/>
        </p:nvSpPr>
        <p:spPr>
          <a:xfrm>
            <a:off x="10194152" y="1915539"/>
            <a:ext cx="639763" cy="639762"/>
          </a:xfrm>
          <a:prstGeom prst="flowChartConnector">
            <a:avLst/>
          </a:prstGeom>
          <a:solidFill>
            <a:schemeClr val="accent1"/>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9" name="Flowchart: Connector 18"/>
          <p:cNvSpPr/>
          <p:nvPr/>
        </p:nvSpPr>
        <p:spPr>
          <a:xfrm>
            <a:off x="10194152" y="3456577"/>
            <a:ext cx="639763" cy="639762"/>
          </a:xfrm>
          <a:prstGeom prst="flowChartConnector">
            <a:avLst/>
          </a:prstGeom>
          <a:solidFill>
            <a:schemeClr val="accent4"/>
          </a:solidFill>
          <a:ln w="12700" cap="flat" cmpd="sng" algn="ctr">
            <a:noFill/>
            <a:prstDash val="solid"/>
            <a:miter lim="800000"/>
          </a:ln>
          <a:effectLst/>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0" name="Group 21"/>
          <p:cNvGrpSpPr/>
          <p:nvPr/>
        </p:nvGrpSpPr>
        <p:grpSpPr>
          <a:xfrm>
            <a:off x="10374444" y="2079524"/>
            <a:ext cx="318385" cy="320416"/>
            <a:chOff x="3886200" y="3605213"/>
            <a:chExt cx="1243013" cy="1250950"/>
          </a:xfrm>
          <a:solidFill>
            <a:schemeClr val="bg1"/>
          </a:solidFill>
        </p:grpSpPr>
        <p:sp>
          <p:nvSpPr>
            <p:cNvPr id="35" name="Freeform: Shape 22"/>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6" name="Freeform: Shape 23"/>
            <p:cNvSpPr>
              <a:spLocks/>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7" name="Freeform: Shape 24"/>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8" name="Rectangle 25"/>
            <p:cNvSpPr>
              <a:spLocks/>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9" name="Rectangle 26"/>
            <p:cNvSpPr>
              <a:spLocks/>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0" name="Rectangle 27"/>
            <p:cNvSpPr>
              <a:spLocks/>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1" name="Rectangle 28"/>
            <p:cNvSpPr>
              <a:spLocks/>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2" name="Rectangle 29"/>
            <p:cNvSpPr>
              <a:spLocks/>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3" name="Rectangle 30"/>
            <p:cNvSpPr>
              <a:spLocks/>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4" name="Rectangle 31"/>
            <p:cNvSpPr>
              <a:spLocks/>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5" name="Rectangle 32"/>
            <p:cNvSpPr>
              <a:spLocks/>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6" name="Rectangle 33"/>
            <p:cNvSpPr>
              <a:spLocks/>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7" name="Rectangle 34"/>
            <p:cNvSpPr>
              <a:spLocks/>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8" name="Rectangle 35"/>
            <p:cNvSpPr>
              <a:spLocks/>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sp>
        <p:nvSpPr>
          <p:cNvPr id="31" name="Freeform: Shape 42"/>
          <p:cNvSpPr>
            <a:spLocks/>
          </p:cNvSpPr>
          <p:nvPr/>
        </p:nvSpPr>
        <p:spPr bwMode="auto">
          <a:xfrm flipH="1">
            <a:off x="10321207" y="3608053"/>
            <a:ext cx="381285" cy="334716"/>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2" name="Group 49"/>
          <p:cNvGrpSpPr/>
          <p:nvPr/>
        </p:nvGrpSpPr>
        <p:grpSpPr>
          <a:xfrm>
            <a:off x="9462137" y="4149347"/>
            <a:ext cx="2103794" cy="1162344"/>
            <a:chOff x="6108435" y="2357779"/>
            <a:chExt cx="1678651" cy="1222858"/>
          </a:xfrm>
        </p:grpSpPr>
        <p:sp>
          <p:nvSpPr>
            <p:cNvPr id="33" name="Rectangle 50"/>
            <p:cNvSpPr/>
            <p:nvPr/>
          </p:nvSpPr>
          <p:spPr>
            <a:xfrm>
              <a:off x="6108435" y="2782596"/>
              <a:ext cx="1678651" cy="798041"/>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Absolute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34" name="TextBox 51"/>
            <p:cNvSpPr txBox="1"/>
            <p:nvPr/>
          </p:nvSpPr>
          <p:spPr>
            <a:xfrm>
              <a:off x="6410891" y="2357779"/>
              <a:ext cx="1073739" cy="338537"/>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Tree>
    <p:extLst>
      <p:ext uri="{BB962C8B-B14F-4D97-AF65-F5344CB8AC3E}">
        <p14:creationId xmlns:p14="http://schemas.microsoft.com/office/powerpoint/2010/main" val="18095645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16320" cy="523220"/>
          </a:xfrm>
          <a:prstGeom prst="rect">
            <a:avLst/>
          </a:prstGeom>
          <a:noFill/>
        </p:spPr>
        <p:txBody>
          <a:bodyPr wrap="none" rtlCol="0">
            <a:spAutoFit/>
          </a:bodyPr>
          <a:lstStyle/>
          <a:p>
            <a:r>
              <a:rPr kumimoji="1" lang="zh-CN" altLang="en-US" sz="2800" dirty="0">
                <a:solidFill>
                  <a:schemeClr val="bg1"/>
                </a:solidFill>
              </a:rPr>
              <a:t>单击这里输入大标题</a:t>
            </a:r>
          </a:p>
        </p:txBody>
      </p:sp>
      <p:grpSp>
        <p:nvGrpSpPr>
          <p:cNvPr id="3" name="组合 32"/>
          <p:cNvGrpSpPr/>
          <p:nvPr/>
        </p:nvGrpSpPr>
        <p:grpSpPr>
          <a:xfrm>
            <a:off x="0" y="1608831"/>
            <a:ext cx="11269292" cy="4454416"/>
            <a:chOff x="0" y="1482842"/>
            <a:chExt cx="8458200" cy="3343275"/>
          </a:xfrm>
        </p:grpSpPr>
        <p:sp>
          <p:nvSpPr>
            <p:cNvPr id="4" name="任意多边形: 形状 19"/>
            <p:cNvSpPr>
              <a:spLocks/>
            </p:cNvSpPr>
            <p:nvPr/>
          </p:nvSpPr>
          <p:spPr bwMode="auto">
            <a:xfrm>
              <a:off x="0" y="1482842"/>
              <a:ext cx="8458200" cy="3343275"/>
            </a:xfrm>
            <a:custGeom>
              <a:avLst/>
              <a:gdLst>
                <a:gd name="T0" fmla="*/ 1311 w 16920"/>
                <a:gd name="T1" fmla="*/ 7223 h 8424"/>
                <a:gd name="T2" fmla="*/ 1661 w 16920"/>
                <a:gd name="T3" fmla="*/ 7222 h 8424"/>
                <a:gd name="T4" fmla="*/ 2090 w 16920"/>
                <a:gd name="T5" fmla="*/ 7210 h 8424"/>
                <a:gd name="T6" fmla="*/ 2858 w 16920"/>
                <a:gd name="T7" fmla="*/ 7164 h 8424"/>
                <a:gd name="T8" fmla="*/ 3683 w 16920"/>
                <a:gd name="T9" fmla="*/ 7074 h 8424"/>
                <a:gd name="T10" fmla="*/ 4195 w 16920"/>
                <a:gd name="T11" fmla="*/ 6996 h 8424"/>
                <a:gd name="T12" fmla="*/ 5032 w 16920"/>
                <a:gd name="T13" fmla="*/ 6736 h 8424"/>
                <a:gd name="T14" fmla="*/ 5487 w 16920"/>
                <a:gd name="T15" fmla="*/ 6362 h 8424"/>
                <a:gd name="T16" fmla="*/ 5701 w 16920"/>
                <a:gd name="T17" fmla="*/ 5921 h 8424"/>
                <a:gd name="T18" fmla="*/ 5810 w 16920"/>
                <a:gd name="T19" fmla="*/ 5460 h 8424"/>
                <a:gd name="T20" fmla="*/ 5951 w 16920"/>
                <a:gd name="T21" fmla="*/ 5030 h 8424"/>
                <a:gd name="T22" fmla="*/ 6259 w 16920"/>
                <a:gd name="T23" fmla="*/ 4680 h 8424"/>
                <a:gd name="T24" fmla="*/ 6831 w 16920"/>
                <a:gd name="T25" fmla="*/ 4447 h 8424"/>
                <a:gd name="T26" fmla="*/ 7542 w 16920"/>
                <a:gd name="T27" fmla="*/ 4298 h 8424"/>
                <a:gd name="T28" fmla="*/ 8629 w 16920"/>
                <a:gd name="T29" fmla="*/ 4121 h 8424"/>
                <a:gd name="T30" fmla="*/ 9390 w 16920"/>
                <a:gd name="T31" fmla="*/ 3943 h 8424"/>
                <a:gd name="T32" fmla="*/ 10065 w 16920"/>
                <a:gd name="T33" fmla="*/ 3659 h 8424"/>
                <a:gd name="T34" fmla="*/ 10596 w 16920"/>
                <a:gd name="T35" fmla="*/ 3212 h 8424"/>
                <a:gd name="T36" fmla="*/ 10994 w 16920"/>
                <a:gd name="T37" fmla="*/ 2633 h 8424"/>
                <a:gd name="T38" fmla="*/ 11499 w 16920"/>
                <a:gd name="T39" fmla="*/ 2223 h 8424"/>
                <a:gd name="T40" fmla="*/ 12104 w 16920"/>
                <a:gd name="T41" fmla="*/ 1970 h 8424"/>
                <a:gd name="T42" fmla="*/ 12768 w 16920"/>
                <a:gd name="T43" fmla="*/ 1828 h 8424"/>
                <a:gd name="T44" fmla="*/ 13450 w 16920"/>
                <a:gd name="T45" fmla="*/ 1749 h 8424"/>
                <a:gd name="T46" fmla="*/ 14110 w 16920"/>
                <a:gd name="T47" fmla="*/ 1686 h 8424"/>
                <a:gd name="T48" fmla="*/ 14710 w 16920"/>
                <a:gd name="T49" fmla="*/ 1590 h 8424"/>
                <a:gd name="T50" fmla="*/ 15264 w 16920"/>
                <a:gd name="T51" fmla="*/ 1379 h 8424"/>
                <a:gd name="T52" fmla="*/ 15774 w 16920"/>
                <a:gd name="T53" fmla="*/ 1070 h 8424"/>
                <a:gd name="T54" fmla="*/ 16216 w 16920"/>
                <a:gd name="T55" fmla="*/ 719 h 8424"/>
                <a:gd name="T56" fmla="*/ 16569 w 16920"/>
                <a:gd name="T57" fmla="*/ 386 h 8424"/>
                <a:gd name="T58" fmla="*/ 16870 w 16920"/>
                <a:gd name="T59" fmla="*/ 59 h 8424"/>
                <a:gd name="T60" fmla="*/ 16862 w 16920"/>
                <a:gd name="T61" fmla="*/ 114 h 8424"/>
                <a:gd name="T62" fmla="*/ 16688 w 16920"/>
                <a:gd name="T63" fmla="*/ 407 h 8424"/>
                <a:gd name="T64" fmla="*/ 16404 w 16920"/>
                <a:gd name="T65" fmla="*/ 812 h 8424"/>
                <a:gd name="T66" fmla="*/ 16012 w 16920"/>
                <a:gd name="T67" fmla="*/ 1254 h 8424"/>
                <a:gd name="T68" fmla="*/ 15517 w 16920"/>
                <a:gd name="T69" fmla="*/ 1664 h 8424"/>
                <a:gd name="T70" fmla="*/ 14920 w 16920"/>
                <a:gd name="T71" fmla="*/ 1971 h 8424"/>
                <a:gd name="T72" fmla="*/ 14248 w 16920"/>
                <a:gd name="T73" fmla="*/ 2131 h 8424"/>
                <a:gd name="T74" fmla="*/ 13332 w 16920"/>
                <a:gd name="T75" fmla="*/ 2276 h 8424"/>
                <a:gd name="T76" fmla="*/ 12726 w 16920"/>
                <a:gd name="T77" fmla="*/ 2406 h 8424"/>
                <a:gd name="T78" fmla="*/ 12177 w 16920"/>
                <a:gd name="T79" fmla="*/ 2623 h 8424"/>
                <a:gd name="T80" fmla="*/ 11702 w 16920"/>
                <a:gd name="T81" fmla="*/ 2980 h 8424"/>
                <a:gd name="T82" fmla="*/ 11315 w 16920"/>
                <a:gd name="T83" fmla="*/ 3534 h 8424"/>
                <a:gd name="T84" fmla="*/ 10944 w 16920"/>
                <a:gd name="T85" fmla="*/ 4233 h 8424"/>
                <a:gd name="T86" fmla="*/ 10300 w 16920"/>
                <a:gd name="T87" fmla="*/ 4711 h 8424"/>
                <a:gd name="T88" fmla="*/ 9479 w 16920"/>
                <a:gd name="T89" fmla="*/ 5008 h 8424"/>
                <a:gd name="T90" fmla="*/ 8621 w 16920"/>
                <a:gd name="T91" fmla="*/ 5212 h 8424"/>
                <a:gd name="T92" fmla="*/ 7861 w 16920"/>
                <a:gd name="T93" fmla="*/ 5413 h 8424"/>
                <a:gd name="T94" fmla="*/ 7341 w 16920"/>
                <a:gd name="T95" fmla="*/ 5700 h 8424"/>
                <a:gd name="T96" fmla="*/ 7185 w 16920"/>
                <a:gd name="T97" fmla="*/ 6155 h 8424"/>
                <a:gd name="T98" fmla="*/ 7083 w 16920"/>
                <a:gd name="T99" fmla="*/ 6651 h 8424"/>
                <a:gd name="T100" fmla="*/ 6852 w 16920"/>
                <a:gd name="T101" fmla="*/ 7096 h 8424"/>
                <a:gd name="T102" fmla="*/ 6490 w 16920"/>
                <a:gd name="T103" fmla="*/ 7486 h 8424"/>
                <a:gd name="T104" fmla="*/ 6002 w 16920"/>
                <a:gd name="T105" fmla="*/ 7810 h 8424"/>
                <a:gd name="T106" fmla="*/ 5389 w 16920"/>
                <a:gd name="T107" fmla="*/ 8061 h 8424"/>
                <a:gd name="T108" fmla="*/ 4653 w 16920"/>
                <a:gd name="T109" fmla="*/ 8232 h 8424"/>
                <a:gd name="T110" fmla="*/ 4156 w 16920"/>
                <a:gd name="T111" fmla="*/ 8296 h 8424"/>
                <a:gd name="T112" fmla="*/ 3710 w 16920"/>
                <a:gd name="T113" fmla="*/ 8335 h 8424"/>
                <a:gd name="T114" fmla="*/ 3242 w 16920"/>
                <a:gd name="T115" fmla="*/ 8363 h 8424"/>
                <a:gd name="T116" fmla="*/ 0 w 16920"/>
                <a:gd name="T117" fmla="*/ 8424 h 8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920" h="8424">
                  <a:moveTo>
                    <a:pt x="0" y="7222"/>
                  </a:moveTo>
                  <a:lnTo>
                    <a:pt x="1115" y="7222"/>
                  </a:lnTo>
                  <a:lnTo>
                    <a:pt x="1179" y="7222"/>
                  </a:lnTo>
                  <a:lnTo>
                    <a:pt x="1245" y="7223"/>
                  </a:lnTo>
                  <a:lnTo>
                    <a:pt x="1311" y="7223"/>
                  </a:lnTo>
                  <a:lnTo>
                    <a:pt x="1379" y="7223"/>
                  </a:lnTo>
                  <a:lnTo>
                    <a:pt x="1448" y="7223"/>
                  </a:lnTo>
                  <a:lnTo>
                    <a:pt x="1519" y="7223"/>
                  </a:lnTo>
                  <a:lnTo>
                    <a:pt x="1589" y="7222"/>
                  </a:lnTo>
                  <a:lnTo>
                    <a:pt x="1661" y="7222"/>
                  </a:lnTo>
                  <a:lnTo>
                    <a:pt x="1665" y="7222"/>
                  </a:lnTo>
                  <a:lnTo>
                    <a:pt x="1665" y="7221"/>
                  </a:lnTo>
                  <a:lnTo>
                    <a:pt x="1803" y="7219"/>
                  </a:lnTo>
                  <a:lnTo>
                    <a:pt x="1945" y="7216"/>
                  </a:lnTo>
                  <a:lnTo>
                    <a:pt x="2090" y="7210"/>
                  </a:lnTo>
                  <a:lnTo>
                    <a:pt x="2238" y="7204"/>
                  </a:lnTo>
                  <a:lnTo>
                    <a:pt x="2389" y="7197"/>
                  </a:lnTo>
                  <a:lnTo>
                    <a:pt x="2543" y="7187"/>
                  </a:lnTo>
                  <a:lnTo>
                    <a:pt x="2700" y="7177"/>
                  </a:lnTo>
                  <a:lnTo>
                    <a:pt x="2858" y="7164"/>
                  </a:lnTo>
                  <a:lnTo>
                    <a:pt x="3019" y="7150"/>
                  </a:lnTo>
                  <a:lnTo>
                    <a:pt x="3183" y="7134"/>
                  </a:lnTo>
                  <a:lnTo>
                    <a:pt x="3348" y="7116"/>
                  </a:lnTo>
                  <a:lnTo>
                    <a:pt x="3515" y="7096"/>
                  </a:lnTo>
                  <a:lnTo>
                    <a:pt x="3683" y="7074"/>
                  </a:lnTo>
                  <a:lnTo>
                    <a:pt x="3852" y="7051"/>
                  </a:lnTo>
                  <a:lnTo>
                    <a:pt x="3938" y="7038"/>
                  </a:lnTo>
                  <a:lnTo>
                    <a:pt x="4024" y="7024"/>
                  </a:lnTo>
                  <a:lnTo>
                    <a:pt x="4109" y="7010"/>
                  </a:lnTo>
                  <a:lnTo>
                    <a:pt x="4195" y="6996"/>
                  </a:lnTo>
                  <a:lnTo>
                    <a:pt x="4399" y="6955"/>
                  </a:lnTo>
                  <a:lnTo>
                    <a:pt x="4584" y="6909"/>
                  </a:lnTo>
                  <a:lnTo>
                    <a:pt x="4750" y="6857"/>
                  </a:lnTo>
                  <a:lnTo>
                    <a:pt x="4898" y="6799"/>
                  </a:lnTo>
                  <a:lnTo>
                    <a:pt x="5032" y="6736"/>
                  </a:lnTo>
                  <a:lnTo>
                    <a:pt x="5148" y="6670"/>
                  </a:lnTo>
                  <a:lnTo>
                    <a:pt x="5252" y="6598"/>
                  </a:lnTo>
                  <a:lnTo>
                    <a:pt x="5341" y="6523"/>
                  </a:lnTo>
                  <a:lnTo>
                    <a:pt x="5420" y="6444"/>
                  </a:lnTo>
                  <a:lnTo>
                    <a:pt x="5487" y="6362"/>
                  </a:lnTo>
                  <a:lnTo>
                    <a:pt x="5546" y="6277"/>
                  </a:lnTo>
                  <a:lnTo>
                    <a:pt x="5594" y="6191"/>
                  </a:lnTo>
                  <a:lnTo>
                    <a:pt x="5636" y="6102"/>
                  </a:lnTo>
                  <a:lnTo>
                    <a:pt x="5671" y="6012"/>
                  </a:lnTo>
                  <a:lnTo>
                    <a:pt x="5701" y="5921"/>
                  </a:lnTo>
                  <a:lnTo>
                    <a:pt x="5727" y="5828"/>
                  </a:lnTo>
                  <a:lnTo>
                    <a:pt x="5750" y="5736"/>
                  </a:lnTo>
                  <a:lnTo>
                    <a:pt x="5770" y="5644"/>
                  </a:lnTo>
                  <a:lnTo>
                    <a:pt x="5790" y="5551"/>
                  </a:lnTo>
                  <a:lnTo>
                    <a:pt x="5810" y="5460"/>
                  </a:lnTo>
                  <a:lnTo>
                    <a:pt x="5831" y="5369"/>
                  </a:lnTo>
                  <a:lnTo>
                    <a:pt x="5854" y="5282"/>
                  </a:lnTo>
                  <a:lnTo>
                    <a:pt x="5882" y="5195"/>
                  </a:lnTo>
                  <a:lnTo>
                    <a:pt x="5912" y="5111"/>
                  </a:lnTo>
                  <a:lnTo>
                    <a:pt x="5951" y="5030"/>
                  </a:lnTo>
                  <a:lnTo>
                    <a:pt x="5994" y="4952"/>
                  </a:lnTo>
                  <a:lnTo>
                    <a:pt x="6046" y="4877"/>
                  </a:lnTo>
                  <a:lnTo>
                    <a:pt x="6106" y="4807"/>
                  </a:lnTo>
                  <a:lnTo>
                    <a:pt x="6177" y="4741"/>
                  </a:lnTo>
                  <a:lnTo>
                    <a:pt x="6259" y="4680"/>
                  </a:lnTo>
                  <a:lnTo>
                    <a:pt x="6353" y="4623"/>
                  </a:lnTo>
                  <a:lnTo>
                    <a:pt x="6460" y="4572"/>
                  </a:lnTo>
                  <a:lnTo>
                    <a:pt x="6579" y="4526"/>
                  </a:lnTo>
                  <a:lnTo>
                    <a:pt x="6702" y="4484"/>
                  </a:lnTo>
                  <a:lnTo>
                    <a:pt x="6831" y="4447"/>
                  </a:lnTo>
                  <a:lnTo>
                    <a:pt x="6965" y="4412"/>
                  </a:lnTo>
                  <a:lnTo>
                    <a:pt x="7103" y="4380"/>
                  </a:lnTo>
                  <a:lnTo>
                    <a:pt x="7246" y="4351"/>
                  </a:lnTo>
                  <a:lnTo>
                    <a:pt x="7392" y="4323"/>
                  </a:lnTo>
                  <a:lnTo>
                    <a:pt x="7542" y="4298"/>
                  </a:lnTo>
                  <a:lnTo>
                    <a:pt x="7847" y="4248"/>
                  </a:lnTo>
                  <a:lnTo>
                    <a:pt x="8159" y="4200"/>
                  </a:lnTo>
                  <a:lnTo>
                    <a:pt x="8315" y="4175"/>
                  </a:lnTo>
                  <a:lnTo>
                    <a:pt x="8473" y="4149"/>
                  </a:lnTo>
                  <a:lnTo>
                    <a:pt x="8629" y="4121"/>
                  </a:lnTo>
                  <a:lnTo>
                    <a:pt x="8785" y="4091"/>
                  </a:lnTo>
                  <a:lnTo>
                    <a:pt x="8939" y="4060"/>
                  </a:lnTo>
                  <a:lnTo>
                    <a:pt x="9091" y="4024"/>
                  </a:lnTo>
                  <a:lnTo>
                    <a:pt x="9241" y="3986"/>
                  </a:lnTo>
                  <a:lnTo>
                    <a:pt x="9390" y="3943"/>
                  </a:lnTo>
                  <a:lnTo>
                    <a:pt x="9533" y="3897"/>
                  </a:lnTo>
                  <a:lnTo>
                    <a:pt x="9673" y="3845"/>
                  </a:lnTo>
                  <a:lnTo>
                    <a:pt x="9808" y="3789"/>
                  </a:lnTo>
                  <a:lnTo>
                    <a:pt x="9939" y="3726"/>
                  </a:lnTo>
                  <a:lnTo>
                    <a:pt x="10065" y="3659"/>
                  </a:lnTo>
                  <a:lnTo>
                    <a:pt x="10185" y="3584"/>
                  </a:lnTo>
                  <a:lnTo>
                    <a:pt x="10299" y="3502"/>
                  </a:lnTo>
                  <a:lnTo>
                    <a:pt x="10406" y="3413"/>
                  </a:lnTo>
                  <a:lnTo>
                    <a:pt x="10505" y="3317"/>
                  </a:lnTo>
                  <a:lnTo>
                    <a:pt x="10596" y="3212"/>
                  </a:lnTo>
                  <a:lnTo>
                    <a:pt x="10680" y="3098"/>
                  </a:lnTo>
                  <a:lnTo>
                    <a:pt x="10755" y="2975"/>
                  </a:lnTo>
                  <a:lnTo>
                    <a:pt x="10828" y="2852"/>
                  </a:lnTo>
                  <a:lnTo>
                    <a:pt x="10908" y="2739"/>
                  </a:lnTo>
                  <a:lnTo>
                    <a:pt x="10994" y="2633"/>
                  </a:lnTo>
                  <a:lnTo>
                    <a:pt x="11085" y="2536"/>
                  </a:lnTo>
                  <a:lnTo>
                    <a:pt x="11181" y="2447"/>
                  </a:lnTo>
                  <a:lnTo>
                    <a:pt x="11282" y="2366"/>
                  </a:lnTo>
                  <a:lnTo>
                    <a:pt x="11388" y="2291"/>
                  </a:lnTo>
                  <a:lnTo>
                    <a:pt x="11499" y="2223"/>
                  </a:lnTo>
                  <a:lnTo>
                    <a:pt x="11613" y="2162"/>
                  </a:lnTo>
                  <a:lnTo>
                    <a:pt x="11731" y="2105"/>
                  </a:lnTo>
                  <a:lnTo>
                    <a:pt x="11852" y="2055"/>
                  </a:lnTo>
                  <a:lnTo>
                    <a:pt x="11977" y="2010"/>
                  </a:lnTo>
                  <a:lnTo>
                    <a:pt x="12104" y="1970"/>
                  </a:lnTo>
                  <a:lnTo>
                    <a:pt x="12233" y="1934"/>
                  </a:lnTo>
                  <a:lnTo>
                    <a:pt x="12364" y="1902"/>
                  </a:lnTo>
                  <a:lnTo>
                    <a:pt x="12498" y="1875"/>
                  </a:lnTo>
                  <a:lnTo>
                    <a:pt x="12633" y="1849"/>
                  </a:lnTo>
                  <a:lnTo>
                    <a:pt x="12768" y="1828"/>
                  </a:lnTo>
                  <a:lnTo>
                    <a:pt x="12905" y="1808"/>
                  </a:lnTo>
                  <a:lnTo>
                    <a:pt x="13041" y="1791"/>
                  </a:lnTo>
                  <a:lnTo>
                    <a:pt x="13178" y="1776"/>
                  </a:lnTo>
                  <a:lnTo>
                    <a:pt x="13315" y="1763"/>
                  </a:lnTo>
                  <a:lnTo>
                    <a:pt x="13450" y="1749"/>
                  </a:lnTo>
                  <a:lnTo>
                    <a:pt x="13586" y="1737"/>
                  </a:lnTo>
                  <a:lnTo>
                    <a:pt x="13720" y="1725"/>
                  </a:lnTo>
                  <a:lnTo>
                    <a:pt x="13852" y="1713"/>
                  </a:lnTo>
                  <a:lnTo>
                    <a:pt x="13982" y="1700"/>
                  </a:lnTo>
                  <a:lnTo>
                    <a:pt x="14110" y="1686"/>
                  </a:lnTo>
                  <a:lnTo>
                    <a:pt x="14236" y="1672"/>
                  </a:lnTo>
                  <a:lnTo>
                    <a:pt x="14360" y="1655"/>
                  </a:lnTo>
                  <a:lnTo>
                    <a:pt x="14479" y="1637"/>
                  </a:lnTo>
                  <a:lnTo>
                    <a:pt x="14596" y="1616"/>
                  </a:lnTo>
                  <a:lnTo>
                    <a:pt x="14710" y="1590"/>
                  </a:lnTo>
                  <a:lnTo>
                    <a:pt x="14823" y="1558"/>
                  </a:lnTo>
                  <a:lnTo>
                    <a:pt x="14935" y="1521"/>
                  </a:lnTo>
                  <a:lnTo>
                    <a:pt x="15046" y="1478"/>
                  </a:lnTo>
                  <a:lnTo>
                    <a:pt x="15156" y="1430"/>
                  </a:lnTo>
                  <a:lnTo>
                    <a:pt x="15264" y="1379"/>
                  </a:lnTo>
                  <a:lnTo>
                    <a:pt x="15370" y="1323"/>
                  </a:lnTo>
                  <a:lnTo>
                    <a:pt x="15474" y="1263"/>
                  </a:lnTo>
                  <a:lnTo>
                    <a:pt x="15576" y="1201"/>
                  </a:lnTo>
                  <a:lnTo>
                    <a:pt x="15676" y="1136"/>
                  </a:lnTo>
                  <a:lnTo>
                    <a:pt x="15774" y="1070"/>
                  </a:lnTo>
                  <a:lnTo>
                    <a:pt x="15868" y="1001"/>
                  </a:lnTo>
                  <a:lnTo>
                    <a:pt x="15960" y="931"/>
                  </a:lnTo>
                  <a:lnTo>
                    <a:pt x="16049" y="860"/>
                  </a:lnTo>
                  <a:lnTo>
                    <a:pt x="16133" y="789"/>
                  </a:lnTo>
                  <a:lnTo>
                    <a:pt x="16216" y="719"/>
                  </a:lnTo>
                  <a:lnTo>
                    <a:pt x="16294" y="650"/>
                  </a:lnTo>
                  <a:lnTo>
                    <a:pt x="16369" y="581"/>
                  </a:lnTo>
                  <a:lnTo>
                    <a:pt x="16440" y="514"/>
                  </a:lnTo>
                  <a:lnTo>
                    <a:pt x="16507" y="449"/>
                  </a:lnTo>
                  <a:lnTo>
                    <a:pt x="16569" y="386"/>
                  </a:lnTo>
                  <a:lnTo>
                    <a:pt x="16627" y="327"/>
                  </a:lnTo>
                  <a:lnTo>
                    <a:pt x="16680" y="271"/>
                  </a:lnTo>
                  <a:lnTo>
                    <a:pt x="16729" y="219"/>
                  </a:lnTo>
                  <a:lnTo>
                    <a:pt x="16810" y="129"/>
                  </a:lnTo>
                  <a:lnTo>
                    <a:pt x="16870" y="59"/>
                  </a:lnTo>
                  <a:lnTo>
                    <a:pt x="16907" y="16"/>
                  </a:lnTo>
                  <a:lnTo>
                    <a:pt x="16920" y="0"/>
                  </a:lnTo>
                  <a:lnTo>
                    <a:pt x="16910" y="19"/>
                  </a:lnTo>
                  <a:lnTo>
                    <a:pt x="16882" y="74"/>
                  </a:lnTo>
                  <a:lnTo>
                    <a:pt x="16862" y="114"/>
                  </a:lnTo>
                  <a:lnTo>
                    <a:pt x="16835" y="161"/>
                  </a:lnTo>
                  <a:lnTo>
                    <a:pt x="16806" y="214"/>
                  </a:lnTo>
                  <a:lnTo>
                    <a:pt x="16771" y="273"/>
                  </a:lnTo>
                  <a:lnTo>
                    <a:pt x="16732" y="338"/>
                  </a:lnTo>
                  <a:lnTo>
                    <a:pt x="16688" y="407"/>
                  </a:lnTo>
                  <a:lnTo>
                    <a:pt x="16640" y="482"/>
                  </a:lnTo>
                  <a:lnTo>
                    <a:pt x="16588" y="560"/>
                  </a:lnTo>
                  <a:lnTo>
                    <a:pt x="16531" y="641"/>
                  </a:lnTo>
                  <a:lnTo>
                    <a:pt x="16470" y="726"/>
                  </a:lnTo>
                  <a:lnTo>
                    <a:pt x="16404" y="812"/>
                  </a:lnTo>
                  <a:lnTo>
                    <a:pt x="16334" y="899"/>
                  </a:lnTo>
                  <a:lnTo>
                    <a:pt x="16260" y="988"/>
                  </a:lnTo>
                  <a:lnTo>
                    <a:pt x="16182" y="1077"/>
                  </a:lnTo>
                  <a:lnTo>
                    <a:pt x="16099" y="1166"/>
                  </a:lnTo>
                  <a:lnTo>
                    <a:pt x="16012" y="1254"/>
                  </a:lnTo>
                  <a:lnTo>
                    <a:pt x="15921" y="1341"/>
                  </a:lnTo>
                  <a:lnTo>
                    <a:pt x="15827" y="1425"/>
                  </a:lnTo>
                  <a:lnTo>
                    <a:pt x="15727" y="1509"/>
                  </a:lnTo>
                  <a:lnTo>
                    <a:pt x="15624" y="1588"/>
                  </a:lnTo>
                  <a:lnTo>
                    <a:pt x="15517" y="1664"/>
                  </a:lnTo>
                  <a:lnTo>
                    <a:pt x="15405" y="1736"/>
                  </a:lnTo>
                  <a:lnTo>
                    <a:pt x="15289" y="1803"/>
                  </a:lnTo>
                  <a:lnTo>
                    <a:pt x="15171" y="1865"/>
                  </a:lnTo>
                  <a:lnTo>
                    <a:pt x="15047" y="1921"/>
                  </a:lnTo>
                  <a:lnTo>
                    <a:pt x="14920" y="1971"/>
                  </a:lnTo>
                  <a:lnTo>
                    <a:pt x="14789" y="2014"/>
                  </a:lnTo>
                  <a:lnTo>
                    <a:pt x="14655" y="2049"/>
                  </a:lnTo>
                  <a:lnTo>
                    <a:pt x="14518" y="2079"/>
                  </a:lnTo>
                  <a:lnTo>
                    <a:pt x="14383" y="2107"/>
                  </a:lnTo>
                  <a:lnTo>
                    <a:pt x="14248" y="2131"/>
                  </a:lnTo>
                  <a:lnTo>
                    <a:pt x="14113" y="2154"/>
                  </a:lnTo>
                  <a:lnTo>
                    <a:pt x="13848" y="2195"/>
                  </a:lnTo>
                  <a:lnTo>
                    <a:pt x="13587" y="2236"/>
                  </a:lnTo>
                  <a:lnTo>
                    <a:pt x="13459" y="2255"/>
                  </a:lnTo>
                  <a:lnTo>
                    <a:pt x="13332" y="2276"/>
                  </a:lnTo>
                  <a:lnTo>
                    <a:pt x="13207" y="2298"/>
                  </a:lnTo>
                  <a:lnTo>
                    <a:pt x="13083" y="2321"/>
                  </a:lnTo>
                  <a:lnTo>
                    <a:pt x="12962" y="2347"/>
                  </a:lnTo>
                  <a:lnTo>
                    <a:pt x="12843" y="2375"/>
                  </a:lnTo>
                  <a:lnTo>
                    <a:pt x="12726" y="2406"/>
                  </a:lnTo>
                  <a:lnTo>
                    <a:pt x="12611" y="2441"/>
                  </a:lnTo>
                  <a:lnTo>
                    <a:pt x="12499" y="2480"/>
                  </a:lnTo>
                  <a:lnTo>
                    <a:pt x="12389" y="2522"/>
                  </a:lnTo>
                  <a:lnTo>
                    <a:pt x="12282" y="2570"/>
                  </a:lnTo>
                  <a:lnTo>
                    <a:pt x="12177" y="2623"/>
                  </a:lnTo>
                  <a:lnTo>
                    <a:pt x="12077" y="2681"/>
                  </a:lnTo>
                  <a:lnTo>
                    <a:pt x="11978" y="2746"/>
                  </a:lnTo>
                  <a:lnTo>
                    <a:pt x="11883" y="2816"/>
                  </a:lnTo>
                  <a:lnTo>
                    <a:pt x="11791" y="2895"/>
                  </a:lnTo>
                  <a:lnTo>
                    <a:pt x="11702" y="2980"/>
                  </a:lnTo>
                  <a:lnTo>
                    <a:pt x="11617" y="3074"/>
                  </a:lnTo>
                  <a:lnTo>
                    <a:pt x="11536" y="3175"/>
                  </a:lnTo>
                  <a:lnTo>
                    <a:pt x="11458" y="3285"/>
                  </a:lnTo>
                  <a:lnTo>
                    <a:pt x="11385" y="3405"/>
                  </a:lnTo>
                  <a:lnTo>
                    <a:pt x="11315" y="3534"/>
                  </a:lnTo>
                  <a:lnTo>
                    <a:pt x="11250" y="3673"/>
                  </a:lnTo>
                  <a:lnTo>
                    <a:pt x="11188" y="3823"/>
                  </a:lnTo>
                  <a:lnTo>
                    <a:pt x="11121" y="3972"/>
                  </a:lnTo>
                  <a:lnTo>
                    <a:pt x="11039" y="4108"/>
                  </a:lnTo>
                  <a:lnTo>
                    <a:pt x="10944" y="4233"/>
                  </a:lnTo>
                  <a:lnTo>
                    <a:pt x="10836" y="4347"/>
                  </a:lnTo>
                  <a:lnTo>
                    <a:pt x="10717" y="4452"/>
                  </a:lnTo>
                  <a:lnTo>
                    <a:pt x="10587" y="4547"/>
                  </a:lnTo>
                  <a:lnTo>
                    <a:pt x="10447" y="4633"/>
                  </a:lnTo>
                  <a:lnTo>
                    <a:pt x="10300" y="4711"/>
                  </a:lnTo>
                  <a:lnTo>
                    <a:pt x="10146" y="4782"/>
                  </a:lnTo>
                  <a:lnTo>
                    <a:pt x="9985" y="4847"/>
                  </a:lnTo>
                  <a:lnTo>
                    <a:pt x="9820" y="4905"/>
                  </a:lnTo>
                  <a:lnTo>
                    <a:pt x="9651" y="4959"/>
                  </a:lnTo>
                  <a:lnTo>
                    <a:pt x="9479" y="5008"/>
                  </a:lnTo>
                  <a:lnTo>
                    <a:pt x="9306" y="5053"/>
                  </a:lnTo>
                  <a:lnTo>
                    <a:pt x="9133" y="5095"/>
                  </a:lnTo>
                  <a:lnTo>
                    <a:pt x="8960" y="5136"/>
                  </a:lnTo>
                  <a:lnTo>
                    <a:pt x="8789" y="5175"/>
                  </a:lnTo>
                  <a:lnTo>
                    <a:pt x="8621" y="5212"/>
                  </a:lnTo>
                  <a:lnTo>
                    <a:pt x="8456" y="5250"/>
                  </a:lnTo>
                  <a:lnTo>
                    <a:pt x="8297" y="5288"/>
                  </a:lnTo>
                  <a:lnTo>
                    <a:pt x="8144" y="5327"/>
                  </a:lnTo>
                  <a:lnTo>
                    <a:pt x="7999" y="5369"/>
                  </a:lnTo>
                  <a:lnTo>
                    <a:pt x="7861" y="5413"/>
                  </a:lnTo>
                  <a:lnTo>
                    <a:pt x="7733" y="5460"/>
                  </a:lnTo>
                  <a:lnTo>
                    <a:pt x="7617" y="5512"/>
                  </a:lnTo>
                  <a:lnTo>
                    <a:pt x="7511" y="5569"/>
                  </a:lnTo>
                  <a:lnTo>
                    <a:pt x="7419" y="5631"/>
                  </a:lnTo>
                  <a:lnTo>
                    <a:pt x="7341" y="5700"/>
                  </a:lnTo>
                  <a:lnTo>
                    <a:pt x="7278" y="5775"/>
                  </a:lnTo>
                  <a:lnTo>
                    <a:pt x="7231" y="5858"/>
                  </a:lnTo>
                  <a:lnTo>
                    <a:pt x="7201" y="5949"/>
                  </a:lnTo>
                  <a:lnTo>
                    <a:pt x="7190" y="6050"/>
                  </a:lnTo>
                  <a:lnTo>
                    <a:pt x="7185" y="6155"/>
                  </a:lnTo>
                  <a:lnTo>
                    <a:pt x="7175" y="6257"/>
                  </a:lnTo>
                  <a:lnTo>
                    <a:pt x="7160" y="6358"/>
                  </a:lnTo>
                  <a:lnTo>
                    <a:pt x="7140" y="6457"/>
                  </a:lnTo>
                  <a:lnTo>
                    <a:pt x="7114" y="6554"/>
                  </a:lnTo>
                  <a:lnTo>
                    <a:pt x="7083" y="6651"/>
                  </a:lnTo>
                  <a:lnTo>
                    <a:pt x="7047" y="6744"/>
                  </a:lnTo>
                  <a:lnTo>
                    <a:pt x="7006" y="6835"/>
                  </a:lnTo>
                  <a:lnTo>
                    <a:pt x="6959" y="6925"/>
                  </a:lnTo>
                  <a:lnTo>
                    <a:pt x="6908" y="7012"/>
                  </a:lnTo>
                  <a:lnTo>
                    <a:pt x="6852" y="7096"/>
                  </a:lnTo>
                  <a:lnTo>
                    <a:pt x="6789" y="7180"/>
                  </a:lnTo>
                  <a:lnTo>
                    <a:pt x="6723" y="7260"/>
                  </a:lnTo>
                  <a:lnTo>
                    <a:pt x="6650" y="7337"/>
                  </a:lnTo>
                  <a:lnTo>
                    <a:pt x="6572" y="7413"/>
                  </a:lnTo>
                  <a:lnTo>
                    <a:pt x="6490" y="7486"/>
                  </a:lnTo>
                  <a:lnTo>
                    <a:pt x="6403" y="7556"/>
                  </a:lnTo>
                  <a:lnTo>
                    <a:pt x="6310" y="7624"/>
                  </a:lnTo>
                  <a:lnTo>
                    <a:pt x="6213" y="7689"/>
                  </a:lnTo>
                  <a:lnTo>
                    <a:pt x="6110" y="7751"/>
                  </a:lnTo>
                  <a:lnTo>
                    <a:pt x="6002" y="7810"/>
                  </a:lnTo>
                  <a:lnTo>
                    <a:pt x="5889" y="7866"/>
                  </a:lnTo>
                  <a:lnTo>
                    <a:pt x="5772" y="7919"/>
                  </a:lnTo>
                  <a:lnTo>
                    <a:pt x="5649" y="7970"/>
                  </a:lnTo>
                  <a:lnTo>
                    <a:pt x="5522" y="8018"/>
                  </a:lnTo>
                  <a:lnTo>
                    <a:pt x="5389" y="8061"/>
                  </a:lnTo>
                  <a:lnTo>
                    <a:pt x="5252" y="8102"/>
                  </a:lnTo>
                  <a:lnTo>
                    <a:pt x="5110" y="8140"/>
                  </a:lnTo>
                  <a:lnTo>
                    <a:pt x="4962" y="8174"/>
                  </a:lnTo>
                  <a:lnTo>
                    <a:pt x="4810" y="8205"/>
                  </a:lnTo>
                  <a:lnTo>
                    <a:pt x="4653" y="8232"/>
                  </a:lnTo>
                  <a:lnTo>
                    <a:pt x="4491" y="8257"/>
                  </a:lnTo>
                  <a:lnTo>
                    <a:pt x="4410" y="8267"/>
                  </a:lnTo>
                  <a:lnTo>
                    <a:pt x="4326" y="8278"/>
                  </a:lnTo>
                  <a:lnTo>
                    <a:pt x="4242" y="8288"/>
                  </a:lnTo>
                  <a:lnTo>
                    <a:pt x="4156" y="8296"/>
                  </a:lnTo>
                  <a:lnTo>
                    <a:pt x="4069" y="8304"/>
                  </a:lnTo>
                  <a:lnTo>
                    <a:pt x="3980" y="8313"/>
                  </a:lnTo>
                  <a:lnTo>
                    <a:pt x="3892" y="8320"/>
                  </a:lnTo>
                  <a:lnTo>
                    <a:pt x="3801" y="8328"/>
                  </a:lnTo>
                  <a:lnTo>
                    <a:pt x="3710" y="8335"/>
                  </a:lnTo>
                  <a:lnTo>
                    <a:pt x="3618" y="8341"/>
                  </a:lnTo>
                  <a:lnTo>
                    <a:pt x="3525" y="8347"/>
                  </a:lnTo>
                  <a:lnTo>
                    <a:pt x="3431" y="8353"/>
                  </a:lnTo>
                  <a:lnTo>
                    <a:pt x="3336" y="8357"/>
                  </a:lnTo>
                  <a:lnTo>
                    <a:pt x="3242" y="8363"/>
                  </a:lnTo>
                  <a:lnTo>
                    <a:pt x="3147" y="8367"/>
                  </a:lnTo>
                  <a:lnTo>
                    <a:pt x="3052" y="8371"/>
                  </a:lnTo>
                  <a:lnTo>
                    <a:pt x="3053" y="8371"/>
                  </a:lnTo>
                  <a:lnTo>
                    <a:pt x="2642" y="8399"/>
                  </a:lnTo>
                  <a:lnTo>
                    <a:pt x="0" y="8424"/>
                  </a:lnTo>
                  <a:lnTo>
                    <a:pt x="0" y="7222"/>
                  </a:ln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5" name="任意多边形: 形状 20"/>
            <p:cNvSpPr>
              <a:spLocks/>
            </p:cNvSpPr>
            <p:nvPr/>
          </p:nvSpPr>
          <p:spPr bwMode="auto">
            <a:xfrm>
              <a:off x="7636375" y="1482842"/>
              <a:ext cx="821825" cy="642938"/>
            </a:xfrm>
            <a:custGeom>
              <a:avLst/>
              <a:gdLst>
                <a:gd name="T0" fmla="*/ 1471 w 1643"/>
                <a:gd name="T1" fmla="*/ 199 h 1621"/>
                <a:gd name="T2" fmla="*/ 1553 w 1643"/>
                <a:gd name="T3" fmla="*/ 106 h 1621"/>
                <a:gd name="T4" fmla="*/ 1610 w 1643"/>
                <a:gd name="T5" fmla="*/ 40 h 1621"/>
                <a:gd name="T6" fmla="*/ 1639 w 1643"/>
                <a:gd name="T7" fmla="*/ 4 h 1621"/>
                <a:gd name="T8" fmla="*/ 1637 w 1643"/>
                <a:gd name="T9" fmla="*/ 14 h 1621"/>
                <a:gd name="T10" fmla="*/ 1585 w 1643"/>
                <a:gd name="T11" fmla="*/ 113 h 1621"/>
                <a:gd name="T12" fmla="*/ 1513 w 1643"/>
                <a:gd name="T13" fmla="*/ 240 h 1621"/>
                <a:gd name="T14" fmla="*/ 1449 w 1643"/>
                <a:gd name="T15" fmla="*/ 346 h 1621"/>
                <a:gd name="T16" fmla="*/ 1373 w 1643"/>
                <a:gd name="T17" fmla="*/ 466 h 1621"/>
                <a:gd name="T18" fmla="*/ 1286 w 1643"/>
                <a:gd name="T19" fmla="*/ 596 h 1621"/>
                <a:gd name="T20" fmla="*/ 1142 w 1643"/>
                <a:gd name="T21" fmla="*/ 750 h 1621"/>
                <a:gd name="T22" fmla="*/ 944 w 1643"/>
                <a:gd name="T23" fmla="*/ 922 h 1621"/>
                <a:gd name="T24" fmla="*/ 746 w 1643"/>
                <a:gd name="T25" fmla="*/ 1088 h 1621"/>
                <a:gd name="T26" fmla="*/ 558 w 1643"/>
                <a:gd name="T27" fmla="*/ 1242 h 1621"/>
                <a:gd name="T28" fmla="*/ 388 w 1643"/>
                <a:gd name="T29" fmla="*/ 1379 h 1621"/>
                <a:gd name="T30" fmla="*/ 246 w 1643"/>
                <a:gd name="T31" fmla="*/ 1491 h 1621"/>
                <a:gd name="T32" fmla="*/ 142 w 1643"/>
                <a:gd name="T33" fmla="*/ 1571 h 1621"/>
                <a:gd name="T34" fmla="*/ 86 w 1643"/>
                <a:gd name="T35" fmla="*/ 1615 h 1621"/>
                <a:gd name="T36" fmla="*/ 0 w 1643"/>
                <a:gd name="T37" fmla="*/ 1582 h 1621"/>
                <a:gd name="T38" fmla="*/ 24 w 1643"/>
                <a:gd name="T39" fmla="*/ 1564 h 1621"/>
                <a:gd name="T40" fmla="*/ 91 w 1643"/>
                <a:gd name="T41" fmla="*/ 1513 h 1621"/>
                <a:gd name="T42" fmla="*/ 192 w 1643"/>
                <a:gd name="T43" fmla="*/ 1435 h 1621"/>
                <a:gd name="T44" fmla="*/ 319 w 1643"/>
                <a:gd name="T45" fmla="*/ 1336 h 1621"/>
                <a:gd name="T46" fmla="*/ 463 w 1643"/>
                <a:gd name="T47" fmla="*/ 1222 h 1621"/>
                <a:gd name="T48" fmla="*/ 617 w 1643"/>
                <a:gd name="T49" fmla="*/ 1097 h 1621"/>
                <a:gd name="T50" fmla="*/ 772 w 1643"/>
                <a:gd name="T51" fmla="*/ 968 h 1621"/>
                <a:gd name="T52" fmla="*/ 919 w 1643"/>
                <a:gd name="T53" fmla="*/ 840 h 1621"/>
                <a:gd name="T54" fmla="*/ 985 w 1643"/>
                <a:gd name="T55" fmla="*/ 778 h 1621"/>
                <a:gd name="T56" fmla="*/ 1048 w 1643"/>
                <a:gd name="T57" fmla="*/ 718 h 1621"/>
                <a:gd name="T58" fmla="*/ 1154 w 1643"/>
                <a:gd name="T59" fmla="*/ 607 h 1621"/>
                <a:gd name="T60" fmla="*/ 1241 w 1643"/>
                <a:gd name="T61" fmla="*/ 507 h 1621"/>
                <a:gd name="T62" fmla="*/ 1310 w 1643"/>
                <a:gd name="T63" fmla="*/ 421 h 1621"/>
                <a:gd name="T64" fmla="*/ 1360 w 1643"/>
                <a:gd name="T65" fmla="*/ 350 h 1621"/>
                <a:gd name="T66" fmla="*/ 1394 w 1643"/>
                <a:gd name="T67" fmla="*/ 298 h 1621"/>
                <a:gd name="T68" fmla="*/ 1420 w 1643"/>
                <a:gd name="T69" fmla="*/ 253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43" h="1621">
                  <a:moveTo>
                    <a:pt x="1420" y="253"/>
                  </a:moveTo>
                  <a:lnTo>
                    <a:pt x="1471" y="199"/>
                  </a:lnTo>
                  <a:lnTo>
                    <a:pt x="1515" y="149"/>
                  </a:lnTo>
                  <a:lnTo>
                    <a:pt x="1553" y="106"/>
                  </a:lnTo>
                  <a:lnTo>
                    <a:pt x="1585" y="70"/>
                  </a:lnTo>
                  <a:lnTo>
                    <a:pt x="1610" y="40"/>
                  </a:lnTo>
                  <a:lnTo>
                    <a:pt x="1628" y="18"/>
                  </a:lnTo>
                  <a:lnTo>
                    <a:pt x="1639" y="4"/>
                  </a:lnTo>
                  <a:lnTo>
                    <a:pt x="1643" y="0"/>
                  </a:lnTo>
                  <a:lnTo>
                    <a:pt x="1637" y="14"/>
                  </a:lnTo>
                  <a:lnTo>
                    <a:pt x="1618" y="52"/>
                  </a:lnTo>
                  <a:lnTo>
                    <a:pt x="1585" y="113"/>
                  </a:lnTo>
                  <a:lnTo>
                    <a:pt x="1540" y="194"/>
                  </a:lnTo>
                  <a:lnTo>
                    <a:pt x="1513" y="240"/>
                  </a:lnTo>
                  <a:lnTo>
                    <a:pt x="1483" y="292"/>
                  </a:lnTo>
                  <a:lnTo>
                    <a:pt x="1449" y="346"/>
                  </a:lnTo>
                  <a:lnTo>
                    <a:pt x="1414" y="404"/>
                  </a:lnTo>
                  <a:lnTo>
                    <a:pt x="1373" y="466"/>
                  </a:lnTo>
                  <a:lnTo>
                    <a:pt x="1331" y="530"/>
                  </a:lnTo>
                  <a:lnTo>
                    <a:pt x="1286" y="596"/>
                  </a:lnTo>
                  <a:lnTo>
                    <a:pt x="1237" y="664"/>
                  </a:lnTo>
                  <a:lnTo>
                    <a:pt x="1142" y="750"/>
                  </a:lnTo>
                  <a:lnTo>
                    <a:pt x="1043" y="836"/>
                  </a:lnTo>
                  <a:lnTo>
                    <a:pt x="944" y="922"/>
                  </a:lnTo>
                  <a:lnTo>
                    <a:pt x="845" y="1006"/>
                  </a:lnTo>
                  <a:lnTo>
                    <a:pt x="746" y="1088"/>
                  </a:lnTo>
                  <a:lnTo>
                    <a:pt x="650" y="1167"/>
                  </a:lnTo>
                  <a:lnTo>
                    <a:pt x="558" y="1242"/>
                  </a:lnTo>
                  <a:lnTo>
                    <a:pt x="469" y="1313"/>
                  </a:lnTo>
                  <a:lnTo>
                    <a:pt x="388" y="1379"/>
                  </a:lnTo>
                  <a:lnTo>
                    <a:pt x="313" y="1438"/>
                  </a:lnTo>
                  <a:lnTo>
                    <a:pt x="246" y="1491"/>
                  </a:lnTo>
                  <a:lnTo>
                    <a:pt x="189" y="1535"/>
                  </a:lnTo>
                  <a:lnTo>
                    <a:pt x="142" y="1571"/>
                  </a:lnTo>
                  <a:lnTo>
                    <a:pt x="108" y="1599"/>
                  </a:lnTo>
                  <a:lnTo>
                    <a:pt x="86" y="1615"/>
                  </a:lnTo>
                  <a:lnTo>
                    <a:pt x="79" y="1621"/>
                  </a:lnTo>
                  <a:lnTo>
                    <a:pt x="0" y="1582"/>
                  </a:lnTo>
                  <a:lnTo>
                    <a:pt x="6" y="1576"/>
                  </a:lnTo>
                  <a:lnTo>
                    <a:pt x="24" y="1564"/>
                  </a:lnTo>
                  <a:lnTo>
                    <a:pt x="53" y="1542"/>
                  </a:lnTo>
                  <a:lnTo>
                    <a:pt x="91" y="1513"/>
                  </a:lnTo>
                  <a:lnTo>
                    <a:pt x="137" y="1477"/>
                  </a:lnTo>
                  <a:lnTo>
                    <a:pt x="192" y="1435"/>
                  </a:lnTo>
                  <a:lnTo>
                    <a:pt x="252" y="1388"/>
                  </a:lnTo>
                  <a:lnTo>
                    <a:pt x="319" y="1336"/>
                  </a:lnTo>
                  <a:lnTo>
                    <a:pt x="389" y="1280"/>
                  </a:lnTo>
                  <a:lnTo>
                    <a:pt x="463" y="1222"/>
                  </a:lnTo>
                  <a:lnTo>
                    <a:pt x="539" y="1161"/>
                  </a:lnTo>
                  <a:lnTo>
                    <a:pt x="617" y="1097"/>
                  </a:lnTo>
                  <a:lnTo>
                    <a:pt x="694" y="1033"/>
                  </a:lnTo>
                  <a:lnTo>
                    <a:pt x="772" y="968"/>
                  </a:lnTo>
                  <a:lnTo>
                    <a:pt x="847" y="904"/>
                  </a:lnTo>
                  <a:lnTo>
                    <a:pt x="919" y="840"/>
                  </a:lnTo>
                  <a:lnTo>
                    <a:pt x="952" y="808"/>
                  </a:lnTo>
                  <a:lnTo>
                    <a:pt x="985" y="778"/>
                  </a:lnTo>
                  <a:lnTo>
                    <a:pt x="1017" y="748"/>
                  </a:lnTo>
                  <a:lnTo>
                    <a:pt x="1048" y="718"/>
                  </a:lnTo>
                  <a:lnTo>
                    <a:pt x="1104" y="661"/>
                  </a:lnTo>
                  <a:lnTo>
                    <a:pt x="1154" y="607"/>
                  </a:lnTo>
                  <a:lnTo>
                    <a:pt x="1201" y="555"/>
                  </a:lnTo>
                  <a:lnTo>
                    <a:pt x="1241" y="507"/>
                  </a:lnTo>
                  <a:lnTo>
                    <a:pt x="1278" y="462"/>
                  </a:lnTo>
                  <a:lnTo>
                    <a:pt x="1310" y="421"/>
                  </a:lnTo>
                  <a:lnTo>
                    <a:pt x="1336" y="384"/>
                  </a:lnTo>
                  <a:lnTo>
                    <a:pt x="1360" y="350"/>
                  </a:lnTo>
                  <a:lnTo>
                    <a:pt x="1379" y="322"/>
                  </a:lnTo>
                  <a:lnTo>
                    <a:pt x="1394" y="298"/>
                  </a:lnTo>
                  <a:lnTo>
                    <a:pt x="1414" y="265"/>
                  </a:lnTo>
                  <a:lnTo>
                    <a:pt x="1420" y="253"/>
                  </a:lnTo>
                  <a:lnTo>
                    <a:pt x="1420" y="253"/>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任意多边形: 形状 21"/>
            <p:cNvSpPr>
              <a:spLocks/>
            </p:cNvSpPr>
            <p:nvPr/>
          </p:nvSpPr>
          <p:spPr bwMode="auto">
            <a:xfrm>
              <a:off x="0" y="4507030"/>
              <a:ext cx="1624155" cy="101204"/>
            </a:xfrm>
            <a:custGeom>
              <a:avLst/>
              <a:gdLst>
                <a:gd name="T0" fmla="*/ 0 w 3248"/>
                <a:gd name="T1" fmla="*/ 255 h 255"/>
                <a:gd name="T2" fmla="*/ 0 w 3248"/>
                <a:gd name="T3" fmla="*/ 91 h 255"/>
                <a:gd name="T4" fmla="*/ 18 w 3248"/>
                <a:gd name="T5" fmla="*/ 91 h 255"/>
                <a:gd name="T6" fmla="*/ 70 w 3248"/>
                <a:gd name="T7" fmla="*/ 91 h 255"/>
                <a:gd name="T8" fmla="*/ 152 w 3248"/>
                <a:gd name="T9" fmla="*/ 90 h 255"/>
                <a:gd name="T10" fmla="*/ 260 w 3248"/>
                <a:gd name="T11" fmla="*/ 89 h 255"/>
                <a:gd name="T12" fmla="*/ 391 w 3248"/>
                <a:gd name="T13" fmla="*/ 88 h 255"/>
                <a:gd name="T14" fmla="*/ 541 w 3248"/>
                <a:gd name="T15" fmla="*/ 86 h 255"/>
                <a:gd name="T16" fmla="*/ 707 w 3248"/>
                <a:gd name="T17" fmla="*/ 83 h 255"/>
                <a:gd name="T18" fmla="*/ 884 w 3248"/>
                <a:gd name="T19" fmla="*/ 81 h 255"/>
                <a:gd name="T20" fmla="*/ 1069 w 3248"/>
                <a:gd name="T21" fmla="*/ 78 h 255"/>
                <a:gd name="T22" fmla="*/ 1258 w 3248"/>
                <a:gd name="T23" fmla="*/ 75 h 255"/>
                <a:gd name="T24" fmla="*/ 1449 w 3248"/>
                <a:gd name="T25" fmla="*/ 72 h 255"/>
                <a:gd name="T26" fmla="*/ 1635 w 3248"/>
                <a:gd name="T27" fmla="*/ 69 h 255"/>
                <a:gd name="T28" fmla="*/ 1815 w 3248"/>
                <a:gd name="T29" fmla="*/ 64 h 255"/>
                <a:gd name="T30" fmla="*/ 1984 w 3248"/>
                <a:gd name="T31" fmla="*/ 59 h 255"/>
                <a:gd name="T32" fmla="*/ 2138 w 3248"/>
                <a:gd name="T33" fmla="*/ 55 h 255"/>
                <a:gd name="T34" fmla="*/ 2275 w 3248"/>
                <a:gd name="T35" fmla="*/ 50 h 255"/>
                <a:gd name="T36" fmla="*/ 2396 w 3248"/>
                <a:gd name="T37" fmla="*/ 43 h 255"/>
                <a:gd name="T38" fmla="*/ 2509 w 3248"/>
                <a:gd name="T39" fmla="*/ 39 h 255"/>
                <a:gd name="T40" fmla="*/ 2612 w 3248"/>
                <a:gd name="T41" fmla="*/ 34 h 255"/>
                <a:gd name="T42" fmla="*/ 2706 w 3248"/>
                <a:gd name="T43" fmla="*/ 29 h 255"/>
                <a:gd name="T44" fmla="*/ 2791 w 3248"/>
                <a:gd name="T45" fmla="*/ 24 h 255"/>
                <a:gd name="T46" fmla="*/ 2868 w 3248"/>
                <a:gd name="T47" fmla="*/ 21 h 255"/>
                <a:gd name="T48" fmla="*/ 2936 w 3248"/>
                <a:gd name="T49" fmla="*/ 17 h 255"/>
                <a:gd name="T50" fmla="*/ 2996 w 3248"/>
                <a:gd name="T51" fmla="*/ 14 h 255"/>
                <a:gd name="T52" fmla="*/ 3048 w 3248"/>
                <a:gd name="T53" fmla="*/ 10 h 255"/>
                <a:gd name="T54" fmla="*/ 3092 w 3248"/>
                <a:gd name="T55" fmla="*/ 7 h 255"/>
                <a:gd name="T56" fmla="*/ 3129 w 3248"/>
                <a:gd name="T57" fmla="*/ 5 h 255"/>
                <a:gd name="T58" fmla="*/ 3160 w 3248"/>
                <a:gd name="T59" fmla="*/ 3 h 255"/>
                <a:gd name="T60" fmla="*/ 3182 w 3248"/>
                <a:gd name="T61" fmla="*/ 2 h 255"/>
                <a:gd name="T62" fmla="*/ 3198 w 3248"/>
                <a:gd name="T63" fmla="*/ 1 h 255"/>
                <a:gd name="T64" fmla="*/ 3207 w 3248"/>
                <a:gd name="T65" fmla="*/ 0 h 255"/>
                <a:gd name="T66" fmla="*/ 3211 w 3248"/>
                <a:gd name="T67" fmla="*/ 0 h 255"/>
                <a:gd name="T68" fmla="*/ 3247 w 3248"/>
                <a:gd name="T69" fmla="*/ 159 h 255"/>
                <a:gd name="T70" fmla="*/ 3248 w 3248"/>
                <a:gd name="T71" fmla="*/ 159 h 255"/>
                <a:gd name="T72" fmla="*/ 3248 w 3248"/>
                <a:gd name="T73" fmla="*/ 160 h 255"/>
                <a:gd name="T74" fmla="*/ 3237 w 3248"/>
                <a:gd name="T75" fmla="*/ 161 h 255"/>
                <a:gd name="T76" fmla="*/ 3211 w 3248"/>
                <a:gd name="T77" fmla="*/ 163 h 255"/>
                <a:gd name="T78" fmla="*/ 3197 w 3248"/>
                <a:gd name="T79" fmla="*/ 163 h 255"/>
                <a:gd name="T80" fmla="*/ 3155 w 3248"/>
                <a:gd name="T81" fmla="*/ 166 h 255"/>
                <a:gd name="T82" fmla="*/ 3086 w 3248"/>
                <a:gd name="T83" fmla="*/ 169 h 255"/>
                <a:gd name="T84" fmla="*/ 2991 w 3248"/>
                <a:gd name="T85" fmla="*/ 174 h 255"/>
                <a:gd name="T86" fmla="*/ 2869 w 3248"/>
                <a:gd name="T87" fmla="*/ 181 h 255"/>
                <a:gd name="T88" fmla="*/ 2723 w 3248"/>
                <a:gd name="T89" fmla="*/ 187 h 255"/>
                <a:gd name="T90" fmla="*/ 2552 w 3248"/>
                <a:gd name="T91" fmla="*/ 195 h 255"/>
                <a:gd name="T92" fmla="*/ 2356 w 3248"/>
                <a:gd name="T93" fmla="*/ 202 h 255"/>
                <a:gd name="T94" fmla="*/ 2137 w 3248"/>
                <a:gd name="T95" fmla="*/ 210 h 255"/>
                <a:gd name="T96" fmla="*/ 1895 w 3248"/>
                <a:gd name="T97" fmla="*/ 218 h 255"/>
                <a:gd name="T98" fmla="*/ 1632 w 3248"/>
                <a:gd name="T99" fmla="*/ 226 h 255"/>
                <a:gd name="T100" fmla="*/ 1346 w 3248"/>
                <a:gd name="T101" fmla="*/ 234 h 255"/>
                <a:gd name="T102" fmla="*/ 1040 w 3248"/>
                <a:gd name="T103" fmla="*/ 240 h 255"/>
                <a:gd name="T104" fmla="*/ 713 w 3248"/>
                <a:gd name="T105" fmla="*/ 246 h 255"/>
                <a:gd name="T106" fmla="*/ 366 w 3248"/>
                <a:gd name="T107" fmla="*/ 252 h 255"/>
                <a:gd name="T108" fmla="*/ 0 w 3248"/>
                <a:gd name="T109" fmla="*/ 25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48" h="255">
                  <a:moveTo>
                    <a:pt x="0" y="255"/>
                  </a:moveTo>
                  <a:lnTo>
                    <a:pt x="0" y="91"/>
                  </a:lnTo>
                  <a:lnTo>
                    <a:pt x="18" y="91"/>
                  </a:lnTo>
                  <a:lnTo>
                    <a:pt x="70" y="91"/>
                  </a:lnTo>
                  <a:lnTo>
                    <a:pt x="152" y="90"/>
                  </a:lnTo>
                  <a:lnTo>
                    <a:pt x="260" y="89"/>
                  </a:lnTo>
                  <a:lnTo>
                    <a:pt x="391" y="88"/>
                  </a:lnTo>
                  <a:lnTo>
                    <a:pt x="541" y="86"/>
                  </a:lnTo>
                  <a:lnTo>
                    <a:pt x="707" y="83"/>
                  </a:lnTo>
                  <a:lnTo>
                    <a:pt x="884" y="81"/>
                  </a:lnTo>
                  <a:lnTo>
                    <a:pt x="1069" y="78"/>
                  </a:lnTo>
                  <a:lnTo>
                    <a:pt x="1258" y="75"/>
                  </a:lnTo>
                  <a:lnTo>
                    <a:pt x="1449" y="72"/>
                  </a:lnTo>
                  <a:lnTo>
                    <a:pt x="1635" y="69"/>
                  </a:lnTo>
                  <a:lnTo>
                    <a:pt x="1815" y="64"/>
                  </a:lnTo>
                  <a:lnTo>
                    <a:pt x="1984" y="59"/>
                  </a:lnTo>
                  <a:lnTo>
                    <a:pt x="2138" y="55"/>
                  </a:lnTo>
                  <a:lnTo>
                    <a:pt x="2275" y="50"/>
                  </a:lnTo>
                  <a:lnTo>
                    <a:pt x="2396" y="43"/>
                  </a:lnTo>
                  <a:lnTo>
                    <a:pt x="2509" y="39"/>
                  </a:lnTo>
                  <a:lnTo>
                    <a:pt x="2612" y="34"/>
                  </a:lnTo>
                  <a:lnTo>
                    <a:pt x="2706" y="29"/>
                  </a:lnTo>
                  <a:lnTo>
                    <a:pt x="2791" y="24"/>
                  </a:lnTo>
                  <a:lnTo>
                    <a:pt x="2868" y="21"/>
                  </a:lnTo>
                  <a:lnTo>
                    <a:pt x="2936" y="17"/>
                  </a:lnTo>
                  <a:lnTo>
                    <a:pt x="2996" y="14"/>
                  </a:lnTo>
                  <a:lnTo>
                    <a:pt x="3048" y="10"/>
                  </a:lnTo>
                  <a:lnTo>
                    <a:pt x="3092" y="7"/>
                  </a:lnTo>
                  <a:lnTo>
                    <a:pt x="3129" y="5"/>
                  </a:lnTo>
                  <a:lnTo>
                    <a:pt x="3160" y="3"/>
                  </a:lnTo>
                  <a:lnTo>
                    <a:pt x="3182" y="2"/>
                  </a:lnTo>
                  <a:lnTo>
                    <a:pt x="3198" y="1"/>
                  </a:lnTo>
                  <a:lnTo>
                    <a:pt x="3207" y="0"/>
                  </a:lnTo>
                  <a:lnTo>
                    <a:pt x="3211" y="0"/>
                  </a:lnTo>
                  <a:lnTo>
                    <a:pt x="3247" y="159"/>
                  </a:lnTo>
                  <a:lnTo>
                    <a:pt x="3248" y="159"/>
                  </a:lnTo>
                  <a:lnTo>
                    <a:pt x="3248" y="160"/>
                  </a:lnTo>
                  <a:lnTo>
                    <a:pt x="3237" y="161"/>
                  </a:lnTo>
                  <a:lnTo>
                    <a:pt x="3211" y="163"/>
                  </a:lnTo>
                  <a:lnTo>
                    <a:pt x="3197" y="163"/>
                  </a:lnTo>
                  <a:lnTo>
                    <a:pt x="3155" y="166"/>
                  </a:lnTo>
                  <a:lnTo>
                    <a:pt x="3086" y="169"/>
                  </a:lnTo>
                  <a:lnTo>
                    <a:pt x="2991" y="174"/>
                  </a:lnTo>
                  <a:lnTo>
                    <a:pt x="2869" y="181"/>
                  </a:lnTo>
                  <a:lnTo>
                    <a:pt x="2723" y="187"/>
                  </a:lnTo>
                  <a:lnTo>
                    <a:pt x="2552" y="195"/>
                  </a:lnTo>
                  <a:lnTo>
                    <a:pt x="2356" y="202"/>
                  </a:lnTo>
                  <a:lnTo>
                    <a:pt x="2137" y="210"/>
                  </a:lnTo>
                  <a:lnTo>
                    <a:pt x="1895" y="218"/>
                  </a:lnTo>
                  <a:lnTo>
                    <a:pt x="1632" y="226"/>
                  </a:lnTo>
                  <a:lnTo>
                    <a:pt x="1346" y="234"/>
                  </a:lnTo>
                  <a:lnTo>
                    <a:pt x="1040" y="240"/>
                  </a:lnTo>
                  <a:lnTo>
                    <a:pt x="713" y="246"/>
                  </a:lnTo>
                  <a:lnTo>
                    <a:pt x="366" y="252"/>
                  </a:lnTo>
                  <a:lnTo>
                    <a:pt x="0" y="255"/>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任意多边形: 形状 22"/>
            <p:cNvSpPr>
              <a:spLocks/>
            </p:cNvSpPr>
            <p:nvPr/>
          </p:nvSpPr>
          <p:spPr bwMode="auto">
            <a:xfrm>
              <a:off x="1775622" y="4001014"/>
              <a:ext cx="1379706" cy="560785"/>
            </a:xfrm>
            <a:custGeom>
              <a:avLst/>
              <a:gdLst>
                <a:gd name="T0" fmla="*/ 137 w 2761"/>
                <a:gd name="T1" fmla="*/ 1408 h 1414"/>
                <a:gd name="T2" fmla="*/ 354 w 2761"/>
                <a:gd name="T3" fmla="*/ 1391 h 1414"/>
                <a:gd name="T4" fmla="*/ 538 w 2761"/>
                <a:gd name="T5" fmla="*/ 1372 h 1414"/>
                <a:gd name="T6" fmla="*/ 669 w 2761"/>
                <a:gd name="T7" fmla="*/ 1357 h 1414"/>
                <a:gd name="T8" fmla="*/ 804 w 2761"/>
                <a:gd name="T9" fmla="*/ 1338 h 1414"/>
                <a:gd name="T10" fmla="*/ 941 w 2761"/>
                <a:gd name="T11" fmla="*/ 1317 h 1414"/>
                <a:gd name="T12" fmla="*/ 1080 w 2761"/>
                <a:gd name="T13" fmla="*/ 1292 h 1414"/>
                <a:gd name="T14" fmla="*/ 1219 w 2761"/>
                <a:gd name="T15" fmla="*/ 1263 h 1414"/>
                <a:gd name="T16" fmla="*/ 1357 w 2761"/>
                <a:gd name="T17" fmla="*/ 1230 h 1414"/>
                <a:gd name="T18" fmla="*/ 1493 w 2761"/>
                <a:gd name="T19" fmla="*/ 1194 h 1414"/>
                <a:gd name="T20" fmla="*/ 1624 w 2761"/>
                <a:gd name="T21" fmla="*/ 1153 h 1414"/>
                <a:gd name="T22" fmla="*/ 1751 w 2761"/>
                <a:gd name="T23" fmla="*/ 1108 h 1414"/>
                <a:gd name="T24" fmla="*/ 1872 w 2761"/>
                <a:gd name="T25" fmla="*/ 1057 h 1414"/>
                <a:gd name="T26" fmla="*/ 1984 w 2761"/>
                <a:gd name="T27" fmla="*/ 1001 h 1414"/>
                <a:gd name="T28" fmla="*/ 2105 w 2761"/>
                <a:gd name="T29" fmla="*/ 929 h 1414"/>
                <a:gd name="T30" fmla="*/ 2228 w 2761"/>
                <a:gd name="T31" fmla="*/ 846 h 1414"/>
                <a:gd name="T32" fmla="*/ 2334 w 2761"/>
                <a:gd name="T33" fmla="*/ 764 h 1414"/>
                <a:gd name="T34" fmla="*/ 2426 w 2761"/>
                <a:gd name="T35" fmla="*/ 682 h 1414"/>
                <a:gd name="T36" fmla="*/ 2503 w 2761"/>
                <a:gd name="T37" fmla="*/ 604 h 1414"/>
                <a:gd name="T38" fmla="*/ 2567 w 2761"/>
                <a:gd name="T39" fmla="*/ 528 h 1414"/>
                <a:gd name="T40" fmla="*/ 2620 w 2761"/>
                <a:gd name="T41" fmla="*/ 455 h 1414"/>
                <a:gd name="T42" fmla="*/ 2662 w 2761"/>
                <a:gd name="T43" fmla="*/ 386 h 1414"/>
                <a:gd name="T44" fmla="*/ 2695 w 2761"/>
                <a:gd name="T45" fmla="*/ 323 h 1414"/>
                <a:gd name="T46" fmla="*/ 2720 w 2761"/>
                <a:gd name="T47" fmla="*/ 264 h 1414"/>
                <a:gd name="T48" fmla="*/ 2737 w 2761"/>
                <a:gd name="T49" fmla="*/ 213 h 1414"/>
                <a:gd name="T50" fmla="*/ 2749 w 2761"/>
                <a:gd name="T51" fmla="*/ 167 h 1414"/>
                <a:gd name="T52" fmla="*/ 2758 w 2761"/>
                <a:gd name="T53" fmla="*/ 114 h 1414"/>
                <a:gd name="T54" fmla="*/ 2761 w 2761"/>
                <a:gd name="T55" fmla="*/ 74 h 1414"/>
                <a:gd name="T56" fmla="*/ 2613 w 2761"/>
                <a:gd name="T57" fmla="*/ 0 h 1414"/>
                <a:gd name="T58" fmla="*/ 2604 w 2761"/>
                <a:gd name="T59" fmla="*/ 30 h 1414"/>
                <a:gd name="T60" fmla="*/ 2571 w 2761"/>
                <a:gd name="T61" fmla="*/ 109 h 1414"/>
                <a:gd name="T62" fmla="*/ 2544 w 2761"/>
                <a:gd name="T63" fmla="*/ 164 h 1414"/>
                <a:gd name="T64" fmla="*/ 2510 w 2761"/>
                <a:gd name="T65" fmla="*/ 226 h 1414"/>
                <a:gd name="T66" fmla="*/ 2466 w 2761"/>
                <a:gd name="T67" fmla="*/ 296 h 1414"/>
                <a:gd name="T68" fmla="*/ 2413 w 2761"/>
                <a:gd name="T69" fmla="*/ 371 h 1414"/>
                <a:gd name="T70" fmla="*/ 2351 w 2761"/>
                <a:gd name="T71" fmla="*/ 450 h 1414"/>
                <a:gd name="T72" fmla="*/ 2277 w 2761"/>
                <a:gd name="T73" fmla="*/ 530 h 1414"/>
                <a:gd name="T74" fmla="*/ 2191 w 2761"/>
                <a:gd name="T75" fmla="*/ 610 h 1414"/>
                <a:gd name="T76" fmla="*/ 2094 w 2761"/>
                <a:gd name="T77" fmla="*/ 691 h 1414"/>
                <a:gd name="T78" fmla="*/ 1983 w 2761"/>
                <a:gd name="T79" fmla="*/ 768 h 1414"/>
                <a:gd name="T80" fmla="*/ 1858 w 2761"/>
                <a:gd name="T81" fmla="*/ 841 h 1414"/>
                <a:gd name="T82" fmla="*/ 1719 w 2761"/>
                <a:gd name="T83" fmla="*/ 910 h 1414"/>
                <a:gd name="T84" fmla="*/ 1564 w 2761"/>
                <a:gd name="T85" fmla="*/ 971 h 1414"/>
                <a:gd name="T86" fmla="*/ 1454 w 2761"/>
                <a:gd name="T87" fmla="*/ 1008 h 1414"/>
                <a:gd name="T88" fmla="*/ 1343 w 2761"/>
                <a:gd name="T89" fmla="*/ 1042 h 1414"/>
                <a:gd name="T90" fmla="*/ 1232 w 2761"/>
                <a:gd name="T91" fmla="*/ 1073 h 1414"/>
                <a:gd name="T92" fmla="*/ 1121 w 2761"/>
                <a:gd name="T93" fmla="*/ 1100 h 1414"/>
                <a:gd name="T94" fmla="*/ 1011 w 2761"/>
                <a:gd name="T95" fmla="*/ 1125 h 1414"/>
                <a:gd name="T96" fmla="*/ 903 w 2761"/>
                <a:gd name="T97" fmla="*/ 1147 h 1414"/>
                <a:gd name="T98" fmla="*/ 693 w 2761"/>
                <a:gd name="T99" fmla="*/ 1184 h 1414"/>
                <a:gd name="T100" fmla="*/ 493 w 2761"/>
                <a:gd name="T101" fmla="*/ 1212 h 1414"/>
                <a:gd name="T102" fmla="*/ 309 w 2761"/>
                <a:gd name="T103" fmla="*/ 1234 h 1414"/>
                <a:gd name="T104" fmla="*/ 143 w 2761"/>
                <a:gd name="T105" fmla="*/ 1247 h 1414"/>
                <a:gd name="T106" fmla="*/ 0 w 2761"/>
                <a:gd name="T107" fmla="*/ 1256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61" h="1414">
                  <a:moveTo>
                    <a:pt x="41" y="1414"/>
                  </a:moveTo>
                  <a:lnTo>
                    <a:pt x="137" y="1408"/>
                  </a:lnTo>
                  <a:lnTo>
                    <a:pt x="241" y="1401"/>
                  </a:lnTo>
                  <a:lnTo>
                    <a:pt x="354" y="1391"/>
                  </a:lnTo>
                  <a:lnTo>
                    <a:pt x="476" y="1380"/>
                  </a:lnTo>
                  <a:lnTo>
                    <a:pt x="538" y="1372"/>
                  </a:lnTo>
                  <a:lnTo>
                    <a:pt x="603" y="1365"/>
                  </a:lnTo>
                  <a:lnTo>
                    <a:pt x="669" y="1357"/>
                  </a:lnTo>
                  <a:lnTo>
                    <a:pt x="736" y="1348"/>
                  </a:lnTo>
                  <a:lnTo>
                    <a:pt x="804" y="1338"/>
                  </a:lnTo>
                  <a:lnTo>
                    <a:pt x="871" y="1328"/>
                  </a:lnTo>
                  <a:lnTo>
                    <a:pt x="941" y="1317"/>
                  </a:lnTo>
                  <a:lnTo>
                    <a:pt x="1010" y="1305"/>
                  </a:lnTo>
                  <a:lnTo>
                    <a:pt x="1080" y="1292"/>
                  </a:lnTo>
                  <a:lnTo>
                    <a:pt x="1150" y="1278"/>
                  </a:lnTo>
                  <a:lnTo>
                    <a:pt x="1219" y="1263"/>
                  </a:lnTo>
                  <a:lnTo>
                    <a:pt x="1288" y="1247"/>
                  </a:lnTo>
                  <a:lnTo>
                    <a:pt x="1357" y="1230"/>
                  </a:lnTo>
                  <a:lnTo>
                    <a:pt x="1426" y="1214"/>
                  </a:lnTo>
                  <a:lnTo>
                    <a:pt x="1493" y="1194"/>
                  </a:lnTo>
                  <a:lnTo>
                    <a:pt x="1559" y="1174"/>
                  </a:lnTo>
                  <a:lnTo>
                    <a:pt x="1624" y="1153"/>
                  </a:lnTo>
                  <a:lnTo>
                    <a:pt x="1689" y="1131"/>
                  </a:lnTo>
                  <a:lnTo>
                    <a:pt x="1751" y="1108"/>
                  </a:lnTo>
                  <a:lnTo>
                    <a:pt x="1813" y="1082"/>
                  </a:lnTo>
                  <a:lnTo>
                    <a:pt x="1872" y="1057"/>
                  </a:lnTo>
                  <a:lnTo>
                    <a:pt x="1929" y="1029"/>
                  </a:lnTo>
                  <a:lnTo>
                    <a:pt x="1984" y="1001"/>
                  </a:lnTo>
                  <a:lnTo>
                    <a:pt x="2037" y="971"/>
                  </a:lnTo>
                  <a:lnTo>
                    <a:pt x="2105" y="929"/>
                  </a:lnTo>
                  <a:lnTo>
                    <a:pt x="2168" y="888"/>
                  </a:lnTo>
                  <a:lnTo>
                    <a:pt x="2228" y="846"/>
                  </a:lnTo>
                  <a:lnTo>
                    <a:pt x="2283" y="805"/>
                  </a:lnTo>
                  <a:lnTo>
                    <a:pt x="2334" y="764"/>
                  </a:lnTo>
                  <a:lnTo>
                    <a:pt x="2382" y="723"/>
                  </a:lnTo>
                  <a:lnTo>
                    <a:pt x="2426" y="682"/>
                  </a:lnTo>
                  <a:lnTo>
                    <a:pt x="2466" y="643"/>
                  </a:lnTo>
                  <a:lnTo>
                    <a:pt x="2503" y="604"/>
                  </a:lnTo>
                  <a:lnTo>
                    <a:pt x="2536" y="565"/>
                  </a:lnTo>
                  <a:lnTo>
                    <a:pt x="2567" y="528"/>
                  </a:lnTo>
                  <a:lnTo>
                    <a:pt x="2595" y="491"/>
                  </a:lnTo>
                  <a:lnTo>
                    <a:pt x="2620" y="455"/>
                  </a:lnTo>
                  <a:lnTo>
                    <a:pt x="2642" y="420"/>
                  </a:lnTo>
                  <a:lnTo>
                    <a:pt x="2662" y="386"/>
                  </a:lnTo>
                  <a:lnTo>
                    <a:pt x="2680" y="353"/>
                  </a:lnTo>
                  <a:lnTo>
                    <a:pt x="2695" y="323"/>
                  </a:lnTo>
                  <a:lnTo>
                    <a:pt x="2708" y="293"/>
                  </a:lnTo>
                  <a:lnTo>
                    <a:pt x="2720" y="264"/>
                  </a:lnTo>
                  <a:lnTo>
                    <a:pt x="2729" y="238"/>
                  </a:lnTo>
                  <a:lnTo>
                    <a:pt x="2737" y="213"/>
                  </a:lnTo>
                  <a:lnTo>
                    <a:pt x="2743" y="189"/>
                  </a:lnTo>
                  <a:lnTo>
                    <a:pt x="2749" y="167"/>
                  </a:lnTo>
                  <a:lnTo>
                    <a:pt x="2753" y="148"/>
                  </a:lnTo>
                  <a:lnTo>
                    <a:pt x="2758" y="114"/>
                  </a:lnTo>
                  <a:lnTo>
                    <a:pt x="2760" y="90"/>
                  </a:lnTo>
                  <a:lnTo>
                    <a:pt x="2761" y="74"/>
                  </a:lnTo>
                  <a:lnTo>
                    <a:pt x="2761" y="70"/>
                  </a:lnTo>
                  <a:lnTo>
                    <a:pt x="2613" y="0"/>
                  </a:lnTo>
                  <a:lnTo>
                    <a:pt x="2611" y="7"/>
                  </a:lnTo>
                  <a:lnTo>
                    <a:pt x="2604" y="30"/>
                  </a:lnTo>
                  <a:lnTo>
                    <a:pt x="2591" y="63"/>
                  </a:lnTo>
                  <a:lnTo>
                    <a:pt x="2571" y="109"/>
                  </a:lnTo>
                  <a:lnTo>
                    <a:pt x="2558" y="135"/>
                  </a:lnTo>
                  <a:lnTo>
                    <a:pt x="2544" y="164"/>
                  </a:lnTo>
                  <a:lnTo>
                    <a:pt x="2529" y="195"/>
                  </a:lnTo>
                  <a:lnTo>
                    <a:pt x="2510" y="226"/>
                  </a:lnTo>
                  <a:lnTo>
                    <a:pt x="2489" y="261"/>
                  </a:lnTo>
                  <a:lnTo>
                    <a:pt x="2466" y="296"/>
                  </a:lnTo>
                  <a:lnTo>
                    <a:pt x="2441" y="333"/>
                  </a:lnTo>
                  <a:lnTo>
                    <a:pt x="2413" y="371"/>
                  </a:lnTo>
                  <a:lnTo>
                    <a:pt x="2384" y="409"/>
                  </a:lnTo>
                  <a:lnTo>
                    <a:pt x="2351" y="450"/>
                  </a:lnTo>
                  <a:lnTo>
                    <a:pt x="2315" y="489"/>
                  </a:lnTo>
                  <a:lnTo>
                    <a:pt x="2277" y="530"/>
                  </a:lnTo>
                  <a:lnTo>
                    <a:pt x="2236" y="570"/>
                  </a:lnTo>
                  <a:lnTo>
                    <a:pt x="2191" y="610"/>
                  </a:lnTo>
                  <a:lnTo>
                    <a:pt x="2145" y="651"/>
                  </a:lnTo>
                  <a:lnTo>
                    <a:pt x="2094" y="691"/>
                  </a:lnTo>
                  <a:lnTo>
                    <a:pt x="2040" y="730"/>
                  </a:lnTo>
                  <a:lnTo>
                    <a:pt x="1983" y="768"/>
                  </a:lnTo>
                  <a:lnTo>
                    <a:pt x="1923" y="805"/>
                  </a:lnTo>
                  <a:lnTo>
                    <a:pt x="1858" y="841"/>
                  </a:lnTo>
                  <a:lnTo>
                    <a:pt x="1790" y="876"/>
                  </a:lnTo>
                  <a:lnTo>
                    <a:pt x="1719" y="910"/>
                  </a:lnTo>
                  <a:lnTo>
                    <a:pt x="1643" y="942"/>
                  </a:lnTo>
                  <a:lnTo>
                    <a:pt x="1564" y="971"/>
                  </a:lnTo>
                  <a:lnTo>
                    <a:pt x="1509" y="990"/>
                  </a:lnTo>
                  <a:lnTo>
                    <a:pt x="1454" y="1008"/>
                  </a:lnTo>
                  <a:lnTo>
                    <a:pt x="1398" y="1025"/>
                  </a:lnTo>
                  <a:lnTo>
                    <a:pt x="1343" y="1042"/>
                  </a:lnTo>
                  <a:lnTo>
                    <a:pt x="1287" y="1057"/>
                  </a:lnTo>
                  <a:lnTo>
                    <a:pt x="1232" y="1073"/>
                  </a:lnTo>
                  <a:lnTo>
                    <a:pt x="1176" y="1087"/>
                  </a:lnTo>
                  <a:lnTo>
                    <a:pt x="1121" y="1100"/>
                  </a:lnTo>
                  <a:lnTo>
                    <a:pt x="1066" y="1113"/>
                  </a:lnTo>
                  <a:lnTo>
                    <a:pt x="1011" y="1125"/>
                  </a:lnTo>
                  <a:lnTo>
                    <a:pt x="957" y="1136"/>
                  </a:lnTo>
                  <a:lnTo>
                    <a:pt x="903" y="1147"/>
                  </a:lnTo>
                  <a:lnTo>
                    <a:pt x="796" y="1167"/>
                  </a:lnTo>
                  <a:lnTo>
                    <a:pt x="693" y="1184"/>
                  </a:lnTo>
                  <a:lnTo>
                    <a:pt x="591" y="1200"/>
                  </a:lnTo>
                  <a:lnTo>
                    <a:pt x="493" y="1212"/>
                  </a:lnTo>
                  <a:lnTo>
                    <a:pt x="399" y="1224"/>
                  </a:lnTo>
                  <a:lnTo>
                    <a:pt x="309" y="1234"/>
                  </a:lnTo>
                  <a:lnTo>
                    <a:pt x="223" y="1241"/>
                  </a:lnTo>
                  <a:lnTo>
                    <a:pt x="143" y="1247"/>
                  </a:lnTo>
                  <a:lnTo>
                    <a:pt x="69" y="1253"/>
                  </a:lnTo>
                  <a:lnTo>
                    <a:pt x="0" y="1256"/>
                  </a:lnTo>
                  <a:lnTo>
                    <a:pt x="41" y="141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任意多边形: 形状 23"/>
            <p:cNvSpPr>
              <a:spLocks/>
            </p:cNvSpPr>
            <p:nvPr/>
          </p:nvSpPr>
          <p:spPr bwMode="auto">
            <a:xfrm>
              <a:off x="3128334" y="3383080"/>
              <a:ext cx="689853" cy="548879"/>
            </a:xfrm>
            <a:custGeom>
              <a:avLst/>
              <a:gdLst>
                <a:gd name="T0" fmla="*/ 119 w 1382"/>
                <a:gd name="T1" fmla="*/ 1382 h 1382"/>
                <a:gd name="T2" fmla="*/ 124 w 1382"/>
                <a:gd name="T3" fmla="*/ 1336 h 1382"/>
                <a:gd name="T4" fmla="*/ 141 w 1382"/>
                <a:gd name="T5" fmla="*/ 1213 h 1382"/>
                <a:gd name="T6" fmla="*/ 155 w 1382"/>
                <a:gd name="T7" fmla="*/ 1131 h 1382"/>
                <a:gd name="T8" fmla="*/ 174 w 1382"/>
                <a:gd name="T9" fmla="*/ 1037 h 1382"/>
                <a:gd name="T10" fmla="*/ 197 w 1382"/>
                <a:gd name="T11" fmla="*/ 938 h 1382"/>
                <a:gd name="T12" fmla="*/ 225 w 1382"/>
                <a:gd name="T13" fmla="*/ 833 h 1382"/>
                <a:gd name="T14" fmla="*/ 260 w 1382"/>
                <a:gd name="T15" fmla="*/ 727 h 1382"/>
                <a:gd name="T16" fmla="*/ 302 w 1382"/>
                <a:gd name="T17" fmla="*/ 623 h 1382"/>
                <a:gd name="T18" fmla="*/ 349 w 1382"/>
                <a:gd name="T19" fmla="*/ 523 h 1382"/>
                <a:gd name="T20" fmla="*/ 403 w 1382"/>
                <a:gd name="T21" fmla="*/ 430 h 1382"/>
                <a:gd name="T22" fmla="*/ 466 w 1382"/>
                <a:gd name="T23" fmla="*/ 349 h 1382"/>
                <a:gd name="T24" fmla="*/ 536 w 1382"/>
                <a:gd name="T25" fmla="*/ 280 h 1382"/>
                <a:gd name="T26" fmla="*/ 615 w 1382"/>
                <a:gd name="T27" fmla="*/ 228 h 1382"/>
                <a:gd name="T28" fmla="*/ 702 w 1382"/>
                <a:gd name="T29" fmla="*/ 195 h 1382"/>
                <a:gd name="T30" fmla="*/ 1016 w 1382"/>
                <a:gd name="T31" fmla="*/ 122 h 1382"/>
                <a:gd name="T32" fmla="*/ 1227 w 1382"/>
                <a:gd name="T33" fmla="*/ 77 h 1382"/>
                <a:gd name="T34" fmla="*/ 1345 w 1382"/>
                <a:gd name="T35" fmla="*/ 54 h 1382"/>
                <a:gd name="T36" fmla="*/ 1382 w 1382"/>
                <a:gd name="T37" fmla="*/ 47 h 1382"/>
                <a:gd name="T38" fmla="*/ 1227 w 1382"/>
                <a:gd name="T39" fmla="*/ 0 h 1382"/>
                <a:gd name="T40" fmla="*/ 1169 w 1382"/>
                <a:gd name="T41" fmla="*/ 5 h 1382"/>
                <a:gd name="T42" fmla="*/ 1063 w 1382"/>
                <a:gd name="T43" fmla="*/ 16 h 1382"/>
                <a:gd name="T44" fmla="*/ 964 w 1382"/>
                <a:gd name="T45" fmla="*/ 30 h 1382"/>
                <a:gd name="T46" fmla="*/ 891 w 1382"/>
                <a:gd name="T47" fmla="*/ 44 h 1382"/>
                <a:gd name="T48" fmla="*/ 813 w 1382"/>
                <a:gd name="T49" fmla="*/ 60 h 1382"/>
                <a:gd name="T50" fmla="*/ 734 w 1382"/>
                <a:gd name="T51" fmla="*/ 80 h 1382"/>
                <a:gd name="T52" fmla="*/ 656 w 1382"/>
                <a:gd name="T53" fmla="*/ 103 h 1382"/>
                <a:gd name="T54" fmla="*/ 580 w 1382"/>
                <a:gd name="T55" fmla="*/ 131 h 1382"/>
                <a:gd name="T56" fmla="*/ 507 w 1382"/>
                <a:gd name="T57" fmla="*/ 163 h 1382"/>
                <a:gd name="T58" fmla="*/ 439 w 1382"/>
                <a:gd name="T59" fmla="*/ 198 h 1382"/>
                <a:gd name="T60" fmla="*/ 379 w 1382"/>
                <a:gd name="T61" fmla="*/ 240 h 1382"/>
                <a:gd name="T62" fmla="*/ 328 w 1382"/>
                <a:gd name="T63" fmla="*/ 285 h 1382"/>
                <a:gd name="T64" fmla="*/ 286 w 1382"/>
                <a:gd name="T65" fmla="*/ 338 h 1382"/>
                <a:gd name="T66" fmla="*/ 249 w 1382"/>
                <a:gd name="T67" fmla="*/ 399 h 1382"/>
                <a:gd name="T68" fmla="*/ 214 w 1382"/>
                <a:gd name="T69" fmla="*/ 470 h 1382"/>
                <a:gd name="T70" fmla="*/ 182 w 1382"/>
                <a:gd name="T71" fmla="*/ 548 h 1382"/>
                <a:gd name="T72" fmla="*/ 153 w 1382"/>
                <a:gd name="T73" fmla="*/ 629 h 1382"/>
                <a:gd name="T74" fmla="*/ 126 w 1382"/>
                <a:gd name="T75" fmla="*/ 714 h 1382"/>
                <a:gd name="T76" fmla="*/ 103 w 1382"/>
                <a:gd name="T77" fmla="*/ 800 h 1382"/>
                <a:gd name="T78" fmla="*/ 82 w 1382"/>
                <a:gd name="T79" fmla="*/ 886 h 1382"/>
                <a:gd name="T80" fmla="*/ 55 w 1382"/>
                <a:gd name="T81" fmla="*/ 1009 h 1382"/>
                <a:gd name="T82" fmla="*/ 28 w 1382"/>
                <a:gd name="T83" fmla="*/ 1155 h 1382"/>
                <a:gd name="T84" fmla="*/ 11 w 1382"/>
                <a:gd name="T85" fmla="*/ 1267 h 1382"/>
                <a:gd name="T86" fmla="*/ 1 w 1382"/>
                <a:gd name="T87" fmla="*/ 1330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82" h="1382">
                  <a:moveTo>
                    <a:pt x="0" y="1338"/>
                  </a:moveTo>
                  <a:lnTo>
                    <a:pt x="119" y="1382"/>
                  </a:lnTo>
                  <a:lnTo>
                    <a:pt x="120" y="1371"/>
                  </a:lnTo>
                  <a:lnTo>
                    <a:pt x="124" y="1336"/>
                  </a:lnTo>
                  <a:lnTo>
                    <a:pt x="130" y="1283"/>
                  </a:lnTo>
                  <a:lnTo>
                    <a:pt x="141" y="1213"/>
                  </a:lnTo>
                  <a:lnTo>
                    <a:pt x="147" y="1174"/>
                  </a:lnTo>
                  <a:lnTo>
                    <a:pt x="155" y="1131"/>
                  </a:lnTo>
                  <a:lnTo>
                    <a:pt x="164" y="1085"/>
                  </a:lnTo>
                  <a:lnTo>
                    <a:pt x="174" y="1037"/>
                  </a:lnTo>
                  <a:lnTo>
                    <a:pt x="185" y="989"/>
                  </a:lnTo>
                  <a:lnTo>
                    <a:pt x="197" y="938"/>
                  </a:lnTo>
                  <a:lnTo>
                    <a:pt x="211" y="886"/>
                  </a:lnTo>
                  <a:lnTo>
                    <a:pt x="225" y="833"/>
                  </a:lnTo>
                  <a:lnTo>
                    <a:pt x="242" y="780"/>
                  </a:lnTo>
                  <a:lnTo>
                    <a:pt x="260" y="727"/>
                  </a:lnTo>
                  <a:lnTo>
                    <a:pt x="280" y="675"/>
                  </a:lnTo>
                  <a:lnTo>
                    <a:pt x="302" y="623"/>
                  </a:lnTo>
                  <a:lnTo>
                    <a:pt x="324" y="572"/>
                  </a:lnTo>
                  <a:lnTo>
                    <a:pt x="349" y="523"/>
                  </a:lnTo>
                  <a:lnTo>
                    <a:pt x="376" y="476"/>
                  </a:lnTo>
                  <a:lnTo>
                    <a:pt x="403" y="430"/>
                  </a:lnTo>
                  <a:lnTo>
                    <a:pt x="434" y="388"/>
                  </a:lnTo>
                  <a:lnTo>
                    <a:pt x="466" y="349"/>
                  </a:lnTo>
                  <a:lnTo>
                    <a:pt x="499" y="313"/>
                  </a:lnTo>
                  <a:lnTo>
                    <a:pt x="536" y="280"/>
                  </a:lnTo>
                  <a:lnTo>
                    <a:pt x="574" y="251"/>
                  </a:lnTo>
                  <a:lnTo>
                    <a:pt x="615" y="228"/>
                  </a:lnTo>
                  <a:lnTo>
                    <a:pt x="657" y="209"/>
                  </a:lnTo>
                  <a:lnTo>
                    <a:pt x="702" y="195"/>
                  </a:lnTo>
                  <a:lnTo>
                    <a:pt x="873" y="155"/>
                  </a:lnTo>
                  <a:lnTo>
                    <a:pt x="1016" y="122"/>
                  </a:lnTo>
                  <a:lnTo>
                    <a:pt x="1134" y="97"/>
                  </a:lnTo>
                  <a:lnTo>
                    <a:pt x="1227" y="77"/>
                  </a:lnTo>
                  <a:lnTo>
                    <a:pt x="1297" y="63"/>
                  </a:lnTo>
                  <a:lnTo>
                    <a:pt x="1345" y="54"/>
                  </a:lnTo>
                  <a:lnTo>
                    <a:pt x="1373" y="49"/>
                  </a:lnTo>
                  <a:lnTo>
                    <a:pt x="1382" y="47"/>
                  </a:lnTo>
                  <a:lnTo>
                    <a:pt x="1235" y="0"/>
                  </a:lnTo>
                  <a:lnTo>
                    <a:pt x="1227" y="0"/>
                  </a:lnTo>
                  <a:lnTo>
                    <a:pt x="1205" y="2"/>
                  </a:lnTo>
                  <a:lnTo>
                    <a:pt x="1169" y="5"/>
                  </a:lnTo>
                  <a:lnTo>
                    <a:pt x="1121" y="9"/>
                  </a:lnTo>
                  <a:lnTo>
                    <a:pt x="1063" y="16"/>
                  </a:lnTo>
                  <a:lnTo>
                    <a:pt x="999" y="25"/>
                  </a:lnTo>
                  <a:lnTo>
                    <a:pt x="964" y="30"/>
                  </a:lnTo>
                  <a:lnTo>
                    <a:pt x="928" y="37"/>
                  </a:lnTo>
                  <a:lnTo>
                    <a:pt x="891" y="44"/>
                  </a:lnTo>
                  <a:lnTo>
                    <a:pt x="852" y="51"/>
                  </a:lnTo>
                  <a:lnTo>
                    <a:pt x="813" y="60"/>
                  </a:lnTo>
                  <a:lnTo>
                    <a:pt x="774" y="69"/>
                  </a:lnTo>
                  <a:lnTo>
                    <a:pt x="734" y="80"/>
                  </a:lnTo>
                  <a:lnTo>
                    <a:pt x="695" y="91"/>
                  </a:lnTo>
                  <a:lnTo>
                    <a:pt x="656" y="103"/>
                  </a:lnTo>
                  <a:lnTo>
                    <a:pt x="618" y="116"/>
                  </a:lnTo>
                  <a:lnTo>
                    <a:pt x="580" y="131"/>
                  </a:lnTo>
                  <a:lnTo>
                    <a:pt x="543" y="146"/>
                  </a:lnTo>
                  <a:lnTo>
                    <a:pt x="507" y="163"/>
                  </a:lnTo>
                  <a:lnTo>
                    <a:pt x="472" y="179"/>
                  </a:lnTo>
                  <a:lnTo>
                    <a:pt x="439" y="198"/>
                  </a:lnTo>
                  <a:lnTo>
                    <a:pt x="408" y="219"/>
                  </a:lnTo>
                  <a:lnTo>
                    <a:pt x="379" y="240"/>
                  </a:lnTo>
                  <a:lnTo>
                    <a:pt x="352" y="262"/>
                  </a:lnTo>
                  <a:lnTo>
                    <a:pt x="328" y="285"/>
                  </a:lnTo>
                  <a:lnTo>
                    <a:pt x="306" y="311"/>
                  </a:lnTo>
                  <a:lnTo>
                    <a:pt x="286" y="338"/>
                  </a:lnTo>
                  <a:lnTo>
                    <a:pt x="267" y="368"/>
                  </a:lnTo>
                  <a:lnTo>
                    <a:pt x="249" y="399"/>
                  </a:lnTo>
                  <a:lnTo>
                    <a:pt x="231" y="434"/>
                  </a:lnTo>
                  <a:lnTo>
                    <a:pt x="214" y="470"/>
                  </a:lnTo>
                  <a:lnTo>
                    <a:pt x="197" y="508"/>
                  </a:lnTo>
                  <a:lnTo>
                    <a:pt x="182" y="548"/>
                  </a:lnTo>
                  <a:lnTo>
                    <a:pt x="167" y="588"/>
                  </a:lnTo>
                  <a:lnTo>
                    <a:pt x="153" y="629"/>
                  </a:lnTo>
                  <a:lnTo>
                    <a:pt x="139" y="671"/>
                  </a:lnTo>
                  <a:lnTo>
                    <a:pt x="126" y="714"/>
                  </a:lnTo>
                  <a:lnTo>
                    <a:pt x="114" y="757"/>
                  </a:lnTo>
                  <a:lnTo>
                    <a:pt x="103" y="800"/>
                  </a:lnTo>
                  <a:lnTo>
                    <a:pt x="92" y="843"/>
                  </a:lnTo>
                  <a:lnTo>
                    <a:pt x="82" y="886"/>
                  </a:lnTo>
                  <a:lnTo>
                    <a:pt x="72" y="927"/>
                  </a:lnTo>
                  <a:lnTo>
                    <a:pt x="55" y="1009"/>
                  </a:lnTo>
                  <a:lnTo>
                    <a:pt x="40" y="1086"/>
                  </a:lnTo>
                  <a:lnTo>
                    <a:pt x="28" y="1155"/>
                  </a:lnTo>
                  <a:lnTo>
                    <a:pt x="18" y="1216"/>
                  </a:lnTo>
                  <a:lnTo>
                    <a:pt x="11" y="1267"/>
                  </a:lnTo>
                  <a:lnTo>
                    <a:pt x="4" y="1305"/>
                  </a:lnTo>
                  <a:lnTo>
                    <a:pt x="1" y="1330"/>
                  </a:lnTo>
                  <a:lnTo>
                    <a:pt x="0" y="1338"/>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任意多边形: 形状 24"/>
            <p:cNvSpPr>
              <a:spLocks/>
            </p:cNvSpPr>
            <p:nvPr/>
          </p:nvSpPr>
          <p:spPr bwMode="auto">
            <a:xfrm>
              <a:off x="3861679" y="2962789"/>
              <a:ext cx="1433695" cy="406004"/>
            </a:xfrm>
            <a:custGeom>
              <a:avLst/>
              <a:gdLst>
                <a:gd name="T0" fmla="*/ 188 w 2868"/>
                <a:gd name="T1" fmla="*/ 1023 h 1023"/>
                <a:gd name="T2" fmla="*/ 266 w 2868"/>
                <a:gd name="T3" fmla="*/ 1010 h 1023"/>
                <a:gd name="T4" fmla="*/ 470 w 2868"/>
                <a:gd name="T5" fmla="*/ 973 h 1023"/>
                <a:gd name="T6" fmla="*/ 768 w 2868"/>
                <a:gd name="T7" fmla="*/ 917 h 1023"/>
                <a:gd name="T8" fmla="*/ 1121 w 2868"/>
                <a:gd name="T9" fmla="*/ 844 h 1023"/>
                <a:gd name="T10" fmla="*/ 1308 w 2868"/>
                <a:gd name="T11" fmla="*/ 802 h 1023"/>
                <a:gd name="T12" fmla="*/ 1495 w 2868"/>
                <a:gd name="T13" fmla="*/ 757 h 1023"/>
                <a:gd name="T14" fmla="*/ 1678 w 2868"/>
                <a:gd name="T15" fmla="*/ 711 h 1023"/>
                <a:gd name="T16" fmla="*/ 1853 w 2868"/>
                <a:gd name="T17" fmla="*/ 662 h 1023"/>
                <a:gd name="T18" fmla="*/ 2015 w 2868"/>
                <a:gd name="T19" fmla="*/ 612 h 1023"/>
                <a:gd name="T20" fmla="*/ 2158 w 2868"/>
                <a:gd name="T21" fmla="*/ 561 h 1023"/>
                <a:gd name="T22" fmla="*/ 2280 w 2868"/>
                <a:gd name="T23" fmla="*/ 510 h 1023"/>
                <a:gd name="T24" fmla="*/ 2375 w 2868"/>
                <a:gd name="T25" fmla="*/ 458 h 1023"/>
                <a:gd name="T26" fmla="*/ 2451 w 2868"/>
                <a:gd name="T27" fmla="*/ 407 h 1023"/>
                <a:gd name="T28" fmla="*/ 2519 w 2868"/>
                <a:gd name="T29" fmla="*/ 360 h 1023"/>
                <a:gd name="T30" fmla="*/ 2633 w 2868"/>
                <a:gd name="T31" fmla="*/ 274 h 1023"/>
                <a:gd name="T32" fmla="*/ 2719 w 2868"/>
                <a:gd name="T33" fmla="*/ 201 h 1023"/>
                <a:gd name="T34" fmla="*/ 2782 w 2868"/>
                <a:gd name="T35" fmla="*/ 139 h 1023"/>
                <a:gd name="T36" fmla="*/ 2825 w 2868"/>
                <a:gd name="T37" fmla="*/ 92 h 1023"/>
                <a:gd name="T38" fmla="*/ 2851 w 2868"/>
                <a:gd name="T39" fmla="*/ 57 h 1023"/>
                <a:gd name="T40" fmla="*/ 2868 w 2868"/>
                <a:gd name="T41" fmla="*/ 29 h 1023"/>
                <a:gd name="T42" fmla="*/ 2782 w 2868"/>
                <a:gd name="T43" fmla="*/ 4 h 1023"/>
                <a:gd name="T44" fmla="*/ 2753 w 2868"/>
                <a:gd name="T45" fmla="*/ 38 h 1023"/>
                <a:gd name="T46" fmla="*/ 2692 w 2868"/>
                <a:gd name="T47" fmla="*/ 98 h 1023"/>
                <a:gd name="T48" fmla="*/ 2629 w 2868"/>
                <a:gd name="T49" fmla="*/ 157 h 1023"/>
                <a:gd name="T50" fmla="*/ 2577 w 2868"/>
                <a:gd name="T51" fmla="*/ 200 h 1023"/>
                <a:gd name="T52" fmla="*/ 2518 w 2868"/>
                <a:gd name="T53" fmla="*/ 246 h 1023"/>
                <a:gd name="T54" fmla="*/ 2451 w 2868"/>
                <a:gd name="T55" fmla="*/ 293 h 1023"/>
                <a:gd name="T56" fmla="*/ 2378 w 2868"/>
                <a:gd name="T57" fmla="*/ 340 h 1023"/>
                <a:gd name="T58" fmla="*/ 2297 w 2868"/>
                <a:gd name="T59" fmla="*/ 387 h 1023"/>
                <a:gd name="T60" fmla="*/ 2210 w 2868"/>
                <a:gd name="T61" fmla="*/ 432 h 1023"/>
                <a:gd name="T62" fmla="*/ 2115 w 2868"/>
                <a:gd name="T63" fmla="*/ 476 h 1023"/>
                <a:gd name="T64" fmla="*/ 2014 w 2868"/>
                <a:gd name="T65" fmla="*/ 515 h 1023"/>
                <a:gd name="T66" fmla="*/ 1905 w 2868"/>
                <a:gd name="T67" fmla="*/ 550 h 1023"/>
                <a:gd name="T68" fmla="*/ 1726 w 2868"/>
                <a:gd name="T69" fmla="*/ 597 h 1023"/>
                <a:gd name="T70" fmla="*/ 1449 w 2868"/>
                <a:gd name="T71" fmla="*/ 664 h 1023"/>
                <a:gd name="T72" fmla="*/ 1146 w 2868"/>
                <a:gd name="T73" fmla="*/ 734 h 1023"/>
                <a:gd name="T74" fmla="*/ 841 w 2868"/>
                <a:gd name="T75" fmla="*/ 802 h 1023"/>
                <a:gd name="T76" fmla="*/ 553 w 2868"/>
                <a:gd name="T77" fmla="*/ 865 h 1023"/>
                <a:gd name="T78" fmla="*/ 305 w 2868"/>
                <a:gd name="T79" fmla="*/ 918 h 1023"/>
                <a:gd name="T80" fmla="*/ 119 w 2868"/>
                <a:gd name="T81" fmla="*/ 957 h 1023"/>
                <a:gd name="T82" fmla="*/ 15 w 2868"/>
                <a:gd name="T83" fmla="*/ 979 h 10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868" h="1023">
                  <a:moveTo>
                    <a:pt x="0" y="982"/>
                  </a:moveTo>
                  <a:lnTo>
                    <a:pt x="188" y="1023"/>
                  </a:lnTo>
                  <a:lnTo>
                    <a:pt x="208" y="1019"/>
                  </a:lnTo>
                  <a:lnTo>
                    <a:pt x="266" y="1010"/>
                  </a:lnTo>
                  <a:lnTo>
                    <a:pt x="353" y="994"/>
                  </a:lnTo>
                  <a:lnTo>
                    <a:pt x="470" y="973"/>
                  </a:lnTo>
                  <a:lnTo>
                    <a:pt x="609" y="948"/>
                  </a:lnTo>
                  <a:lnTo>
                    <a:pt x="768" y="917"/>
                  </a:lnTo>
                  <a:lnTo>
                    <a:pt x="940" y="882"/>
                  </a:lnTo>
                  <a:lnTo>
                    <a:pt x="1121" y="844"/>
                  </a:lnTo>
                  <a:lnTo>
                    <a:pt x="1214" y="823"/>
                  </a:lnTo>
                  <a:lnTo>
                    <a:pt x="1308" y="802"/>
                  </a:lnTo>
                  <a:lnTo>
                    <a:pt x="1401" y="780"/>
                  </a:lnTo>
                  <a:lnTo>
                    <a:pt x="1495" y="757"/>
                  </a:lnTo>
                  <a:lnTo>
                    <a:pt x="1587" y="735"/>
                  </a:lnTo>
                  <a:lnTo>
                    <a:pt x="1678" y="711"/>
                  </a:lnTo>
                  <a:lnTo>
                    <a:pt x="1767" y="686"/>
                  </a:lnTo>
                  <a:lnTo>
                    <a:pt x="1853" y="662"/>
                  </a:lnTo>
                  <a:lnTo>
                    <a:pt x="1935" y="638"/>
                  </a:lnTo>
                  <a:lnTo>
                    <a:pt x="2015" y="612"/>
                  </a:lnTo>
                  <a:lnTo>
                    <a:pt x="2089" y="587"/>
                  </a:lnTo>
                  <a:lnTo>
                    <a:pt x="2158" y="561"/>
                  </a:lnTo>
                  <a:lnTo>
                    <a:pt x="2222" y="535"/>
                  </a:lnTo>
                  <a:lnTo>
                    <a:pt x="2280" y="510"/>
                  </a:lnTo>
                  <a:lnTo>
                    <a:pt x="2331" y="483"/>
                  </a:lnTo>
                  <a:lnTo>
                    <a:pt x="2375" y="458"/>
                  </a:lnTo>
                  <a:lnTo>
                    <a:pt x="2414" y="432"/>
                  </a:lnTo>
                  <a:lnTo>
                    <a:pt x="2451" y="407"/>
                  </a:lnTo>
                  <a:lnTo>
                    <a:pt x="2486" y="384"/>
                  </a:lnTo>
                  <a:lnTo>
                    <a:pt x="2519" y="360"/>
                  </a:lnTo>
                  <a:lnTo>
                    <a:pt x="2579" y="316"/>
                  </a:lnTo>
                  <a:lnTo>
                    <a:pt x="2633" y="274"/>
                  </a:lnTo>
                  <a:lnTo>
                    <a:pt x="2679" y="235"/>
                  </a:lnTo>
                  <a:lnTo>
                    <a:pt x="2719" y="201"/>
                  </a:lnTo>
                  <a:lnTo>
                    <a:pt x="2754" y="169"/>
                  </a:lnTo>
                  <a:lnTo>
                    <a:pt x="2782" y="139"/>
                  </a:lnTo>
                  <a:lnTo>
                    <a:pt x="2806" y="114"/>
                  </a:lnTo>
                  <a:lnTo>
                    <a:pt x="2825" y="92"/>
                  </a:lnTo>
                  <a:lnTo>
                    <a:pt x="2839" y="73"/>
                  </a:lnTo>
                  <a:lnTo>
                    <a:pt x="2851" y="57"/>
                  </a:lnTo>
                  <a:lnTo>
                    <a:pt x="2864" y="36"/>
                  </a:lnTo>
                  <a:lnTo>
                    <a:pt x="2868" y="29"/>
                  </a:lnTo>
                  <a:lnTo>
                    <a:pt x="2787" y="0"/>
                  </a:lnTo>
                  <a:lnTo>
                    <a:pt x="2782" y="4"/>
                  </a:lnTo>
                  <a:lnTo>
                    <a:pt x="2772" y="18"/>
                  </a:lnTo>
                  <a:lnTo>
                    <a:pt x="2753" y="38"/>
                  </a:lnTo>
                  <a:lnTo>
                    <a:pt x="2726" y="65"/>
                  </a:lnTo>
                  <a:lnTo>
                    <a:pt x="2692" y="98"/>
                  </a:lnTo>
                  <a:lnTo>
                    <a:pt x="2652" y="136"/>
                  </a:lnTo>
                  <a:lnTo>
                    <a:pt x="2629" y="157"/>
                  </a:lnTo>
                  <a:lnTo>
                    <a:pt x="2604" y="178"/>
                  </a:lnTo>
                  <a:lnTo>
                    <a:pt x="2577" y="200"/>
                  </a:lnTo>
                  <a:lnTo>
                    <a:pt x="2549" y="223"/>
                  </a:lnTo>
                  <a:lnTo>
                    <a:pt x="2518" y="246"/>
                  </a:lnTo>
                  <a:lnTo>
                    <a:pt x="2485" y="269"/>
                  </a:lnTo>
                  <a:lnTo>
                    <a:pt x="2451" y="293"/>
                  </a:lnTo>
                  <a:lnTo>
                    <a:pt x="2415" y="316"/>
                  </a:lnTo>
                  <a:lnTo>
                    <a:pt x="2378" y="340"/>
                  </a:lnTo>
                  <a:lnTo>
                    <a:pt x="2338" y="364"/>
                  </a:lnTo>
                  <a:lnTo>
                    <a:pt x="2297" y="387"/>
                  </a:lnTo>
                  <a:lnTo>
                    <a:pt x="2255" y="410"/>
                  </a:lnTo>
                  <a:lnTo>
                    <a:pt x="2210" y="432"/>
                  </a:lnTo>
                  <a:lnTo>
                    <a:pt x="2164" y="454"/>
                  </a:lnTo>
                  <a:lnTo>
                    <a:pt x="2115" y="476"/>
                  </a:lnTo>
                  <a:lnTo>
                    <a:pt x="2065" y="496"/>
                  </a:lnTo>
                  <a:lnTo>
                    <a:pt x="2014" y="515"/>
                  </a:lnTo>
                  <a:lnTo>
                    <a:pt x="1961" y="533"/>
                  </a:lnTo>
                  <a:lnTo>
                    <a:pt x="1905" y="550"/>
                  </a:lnTo>
                  <a:lnTo>
                    <a:pt x="1849" y="566"/>
                  </a:lnTo>
                  <a:lnTo>
                    <a:pt x="1726" y="597"/>
                  </a:lnTo>
                  <a:lnTo>
                    <a:pt x="1593" y="630"/>
                  </a:lnTo>
                  <a:lnTo>
                    <a:pt x="1449" y="664"/>
                  </a:lnTo>
                  <a:lnTo>
                    <a:pt x="1300" y="699"/>
                  </a:lnTo>
                  <a:lnTo>
                    <a:pt x="1146" y="734"/>
                  </a:lnTo>
                  <a:lnTo>
                    <a:pt x="993" y="768"/>
                  </a:lnTo>
                  <a:lnTo>
                    <a:pt x="841" y="802"/>
                  </a:lnTo>
                  <a:lnTo>
                    <a:pt x="694" y="834"/>
                  </a:lnTo>
                  <a:lnTo>
                    <a:pt x="553" y="865"/>
                  </a:lnTo>
                  <a:lnTo>
                    <a:pt x="423" y="893"/>
                  </a:lnTo>
                  <a:lnTo>
                    <a:pt x="305" y="918"/>
                  </a:lnTo>
                  <a:lnTo>
                    <a:pt x="202" y="939"/>
                  </a:lnTo>
                  <a:lnTo>
                    <a:pt x="119" y="957"/>
                  </a:lnTo>
                  <a:lnTo>
                    <a:pt x="55" y="971"/>
                  </a:lnTo>
                  <a:lnTo>
                    <a:pt x="15" y="979"/>
                  </a:lnTo>
                  <a:lnTo>
                    <a:pt x="0" y="982"/>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任意多边形: 形状 25"/>
            <p:cNvSpPr>
              <a:spLocks/>
            </p:cNvSpPr>
            <p:nvPr/>
          </p:nvSpPr>
          <p:spPr bwMode="auto">
            <a:xfrm>
              <a:off x="5293873" y="2402005"/>
              <a:ext cx="838322" cy="522685"/>
            </a:xfrm>
            <a:custGeom>
              <a:avLst/>
              <a:gdLst>
                <a:gd name="T0" fmla="*/ 71 w 1677"/>
                <a:gd name="T1" fmla="*/ 1316 h 1316"/>
                <a:gd name="T2" fmla="*/ 93 w 1677"/>
                <a:gd name="T3" fmla="*/ 1289 h 1316"/>
                <a:gd name="T4" fmla="*/ 155 w 1677"/>
                <a:gd name="T5" fmla="*/ 1210 h 1316"/>
                <a:gd name="T6" fmla="*/ 251 w 1677"/>
                <a:gd name="T7" fmla="*/ 1096 h 1316"/>
                <a:gd name="T8" fmla="*/ 374 w 1677"/>
                <a:gd name="T9" fmla="*/ 954 h 1316"/>
                <a:gd name="T10" fmla="*/ 519 w 1677"/>
                <a:gd name="T11" fmla="*/ 799 h 1316"/>
                <a:gd name="T12" fmla="*/ 597 w 1677"/>
                <a:gd name="T13" fmla="*/ 719 h 1316"/>
                <a:gd name="T14" fmla="*/ 678 w 1677"/>
                <a:gd name="T15" fmla="*/ 640 h 1316"/>
                <a:gd name="T16" fmla="*/ 761 w 1677"/>
                <a:gd name="T17" fmla="*/ 563 h 1316"/>
                <a:gd name="T18" fmla="*/ 845 w 1677"/>
                <a:gd name="T19" fmla="*/ 490 h 1316"/>
                <a:gd name="T20" fmla="*/ 930 w 1677"/>
                <a:gd name="T21" fmla="*/ 421 h 1316"/>
                <a:gd name="T22" fmla="*/ 1014 w 1677"/>
                <a:gd name="T23" fmla="*/ 360 h 1316"/>
                <a:gd name="T24" fmla="*/ 1095 w 1677"/>
                <a:gd name="T25" fmla="*/ 305 h 1316"/>
                <a:gd name="T26" fmla="*/ 1172 w 1677"/>
                <a:gd name="T27" fmla="*/ 257 h 1316"/>
                <a:gd name="T28" fmla="*/ 1242 w 1677"/>
                <a:gd name="T29" fmla="*/ 215 h 1316"/>
                <a:gd name="T30" fmla="*/ 1307 w 1677"/>
                <a:gd name="T31" fmla="*/ 180 h 1316"/>
                <a:gd name="T32" fmla="*/ 1421 w 1677"/>
                <a:gd name="T33" fmla="*/ 124 h 1316"/>
                <a:gd name="T34" fmla="*/ 1514 w 1677"/>
                <a:gd name="T35" fmla="*/ 86 h 1316"/>
                <a:gd name="T36" fmla="*/ 1585 w 1677"/>
                <a:gd name="T37" fmla="*/ 62 h 1316"/>
                <a:gd name="T38" fmla="*/ 1636 w 1677"/>
                <a:gd name="T39" fmla="*/ 50 h 1316"/>
                <a:gd name="T40" fmla="*/ 1677 w 1677"/>
                <a:gd name="T41" fmla="*/ 44 h 1316"/>
                <a:gd name="T42" fmla="*/ 1543 w 1677"/>
                <a:gd name="T43" fmla="*/ 2 h 1316"/>
                <a:gd name="T44" fmla="*/ 1500 w 1677"/>
                <a:gd name="T45" fmla="*/ 16 h 1316"/>
                <a:gd name="T46" fmla="*/ 1422 w 1677"/>
                <a:gd name="T47" fmla="*/ 47 h 1316"/>
                <a:gd name="T48" fmla="*/ 1314 w 1677"/>
                <a:gd name="T49" fmla="*/ 93 h 1316"/>
                <a:gd name="T50" fmla="*/ 1218 w 1677"/>
                <a:gd name="T51" fmla="*/ 141 h 1316"/>
                <a:gd name="T52" fmla="*/ 1148 w 1677"/>
                <a:gd name="T53" fmla="*/ 178 h 1316"/>
                <a:gd name="T54" fmla="*/ 1074 w 1677"/>
                <a:gd name="T55" fmla="*/ 220 h 1316"/>
                <a:gd name="T56" fmla="*/ 998 w 1677"/>
                <a:gd name="T57" fmla="*/ 268 h 1316"/>
                <a:gd name="T58" fmla="*/ 921 w 1677"/>
                <a:gd name="T59" fmla="*/ 320 h 1316"/>
                <a:gd name="T60" fmla="*/ 842 w 1677"/>
                <a:gd name="T61" fmla="*/ 378 h 1316"/>
                <a:gd name="T62" fmla="*/ 762 w 1677"/>
                <a:gd name="T63" fmla="*/ 441 h 1316"/>
                <a:gd name="T64" fmla="*/ 684 w 1677"/>
                <a:gd name="T65" fmla="*/ 510 h 1316"/>
                <a:gd name="T66" fmla="*/ 570 w 1677"/>
                <a:gd name="T67" fmla="*/ 621 h 1316"/>
                <a:gd name="T68" fmla="*/ 433 w 1677"/>
                <a:gd name="T69" fmla="*/ 764 h 1316"/>
                <a:gd name="T70" fmla="*/ 313 w 1677"/>
                <a:gd name="T71" fmla="*/ 897 h 1316"/>
                <a:gd name="T72" fmla="*/ 211 w 1677"/>
                <a:gd name="T73" fmla="*/ 1017 h 1316"/>
                <a:gd name="T74" fmla="*/ 129 w 1677"/>
                <a:gd name="T75" fmla="*/ 1119 h 1316"/>
                <a:gd name="T76" fmla="*/ 66 w 1677"/>
                <a:gd name="T77" fmla="*/ 1202 h 1316"/>
                <a:gd name="T78" fmla="*/ 24 w 1677"/>
                <a:gd name="T79" fmla="*/ 1260 h 1316"/>
                <a:gd name="T80" fmla="*/ 2 w 1677"/>
                <a:gd name="T81" fmla="*/ 1291 h 1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77" h="1316">
                  <a:moveTo>
                    <a:pt x="0" y="1294"/>
                  </a:moveTo>
                  <a:lnTo>
                    <a:pt x="71" y="1316"/>
                  </a:lnTo>
                  <a:lnTo>
                    <a:pt x="76" y="1309"/>
                  </a:lnTo>
                  <a:lnTo>
                    <a:pt x="93" y="1289"/>
                  </a:lnTo>
                  <a:lnTo>
                    <a:pt x="119" y="1255"/>
                  </a:lnTo>
                  <a:lnTo>
                    <a:pt x="155" y="1210"/>
                  </a:lnTo>
                  <a:lnTo>
                    <a:pt x="200" y="1157"/>
                  </a:lnTo>
                  <a:lnTo>
                    <a:pt x="251" y="1096"/>
                  </a:lnTo>
                  <a:lnTo>
                    <a:pt x="310" y="1027"/>
                  </a:lnTo>
                  <a:lnTo>
                    <a:pt x="374" y="954"/>
                  </a:lnTo>
                  <a:lnTo>
                    <a:pt x="445" y="878"/>
                  </a:lnTo>
                  <a:lnTo>
                    <a:pt x="519" y="799"/>
                  </a:lnTo>
                  <a:lnTo>
                    <a:pt x="557" y="759"/>
                  </a:lnTo>
                  <a:lnTo>
                    <a:pt x="597" y="719"/>
                  </a:lnTo>
                  <a:lnTo>
                    <a:pt x="637" y="679"/>
                  </a:lnTo>
                  <a:lnTo>
                    <a:pt x="678" y="640"/>
                  </a:lnTo>
                  <a:lnTo>
                    <a:pt x="719" y="601"/>
                  </a:lnTo>
                  <a:lnTo>
                    <a:pt x="761" y="563"/>
                  </a:lnTo>
                  <a:lnTo>
                    <a:pt x="802" y="526"/>
                  </a:lnTo>
                  <a:lnTo>
                    <a:pt x="845" y="490"/>
                  </a:lnTo>
                  <a:lnTo>
                    <a:pt x="888" y="455"/>
                  </a:lnTo>
                  <a:lnTo>
                    <a:pt x="930" y="421"/>
                  </a:lnTo>
                  <a:lnTo>
                    <a:pt x="973" y="389"/>
                  </a:lnTo>
                  <a:lnTo>
                    <a:pt x="1014" y="360"/>
                  </a:lnTo>
                  <a:lnTo>
                    <a:pt x="1056" y="331"/>
                  </a:lnTo>
                  <a:lnTo>
                    <a:pt x="1095" y="305"/>
                  </a:lnTo>
                  <a:lnTo>
                    <a:pt x="1135" y="280"/>
                  </a:lnTo>
                  <a:lnTo>
                    <a:pt x="1172" y="257"/>
                  </a:lnTo>
                  <a:lnTo>
                    <a:pt x="1207" y="235"/>
                  </a:lnTo>
                  <a:lnTo>
                    <a:pt x="1242" y="215"/>
                  </a:lnTo>
                  <a:lnTo>
                    <a:pt x="1275" y="197"/>
                  </a:lnTo>
                  <a:lnTo>
                    <a:pt x="1307" y="180"/>
                  </a:lnTo>
                  <a:lnTo>
                    <a:pt x="1366" y="149"/>
                  </a:lnTo>
                  <a:lnTo>
                    <a:pt x="1421" y="124"/>
                  </a:lnTo>
                  <a:lnTo>
                    <a:pt x="1470" y="103"/>
                  </a:lnTo>
                  <a:lnTo>
                    <a:pt x="1514" y="86"/>
                  </a:lnTo>
                  <a:lnTo>
                    <a:pt x="1552" y="72"/>
                  </a:lnTo>
                  <a:lnTo>
                    <a:pt x="1585" y="62"/>
                  </a:lnTo>
                  <a:lnTo>
                    <a:pt x="1614" y="55"/>
                  </a:lnTo>
                  <a:lnTo>
                    <a:pt x="1636" y="50"/>
                  </a:lnTo>
                  <a:lnTo>
                    <a:pt x="1666" y="46"/>
                  </a:lnTo>
                  <a:lnTo>
                    <a:pt x="1677" y="44"/>
                  </a:lnTo>
                  <a:lnTo>
                    <a:pt x="1549" y="0"/>
                  </a:lnTo>
                  <a:lnTo>
                    <a:pt x="1543" y="2"/>
                  </a:lnTo>
                  <a:lnTo>
                    <a:pt x="1527" y="7"/>
                  </a:lnTo>
                  <a:lnTo>
                    <a:pt x="1500" y="16"/>
                  </a:lnTo>
                  <a:lnTo>
                    <a:pt x="1466" y="30"/>
                  </a:lnTo>
                  <a:lnTo>
                    <a:pt x="1422" y="47"/>
                  </a:lnTo>
                  <a:lnTo>
                    <a:pt x="1371" y="68"/>
                  </a:lnTo>
                  <a:lnTo>
                    <a:pt x="1314" y="93"/>
                  </a:lnTo>
                  <a:lnTo>
                    <a:pt x="1251" y="124"/>
                  </a:lnTo>
                  <a:lnTo>
                    <a:pt x="1218" y="141"/>
                  </a:lnTo>
                  <a:lnTo>
                    <a:pt x="1183" y="159"/>
                  </a:lnTo>
                  <a:lnTo>
                    <a:pt x="1148" y="178"/>
                  </a:lnTo>
                  <a:lnTo>
                    <a:pt x="1111" y="199"/>
                  </a:lnTo>
                  <a:lnTo>
                    <a:pt x="1074" y="220"/>
                  </a:lnTo>
                  <a:lnTo>
                    <a:pt x="1037" y="243"/>
                  </a:lnTo>
                  <a:lnTo>
                    <a:pt x="998" y="268"/>
                  </a:lnTo>
                  <a:lnTo>
                    <a:pt x="960" y="293"/>
                  </a:lnTo>
                  <a:lnTo>
                    <a:pt x="921" y="320"/>
                  </a:lnTo>
                  <a:lnTo>
                    <a:pt x="881" y="348"/>
                  </a:lnTo>
                  <a:lnTo>
                    <a:pt x="842" y="378"/>
                  </a:lnTo>
                  <a:lnTo>
                    <a:pt x="802" y="408"/>
                  </a:lnTo>
                  <a:lnTo>
                    <a:pt x="762" y="441"/>
                  </a:lnTo>
                  <a:lnTo>
                    <a:pt x="723" y="475"/>
                  </a:lnTo>
                  <a:lnTo>
                    <a:pt x="684" y="510"/>
                  </a:lnTo>
                  <a:lnTo>
                    <a:pt x="645" y="547"/>
                  </a:lnTo>
                  <a:lnTo>
                    <a:pt x="570" y="621"/>
                  </a:lnTo>
                  <a:lnTo>
                    <a:pt x="499" y="693"/>
                  </a:lnTo>
                  <a:lnTo>
                    <a:pt x="433" y="764"/>
                  </a:lnTo>
                  <a:lnTo>
                    <a:pt x="371" y="832"/>
                  </a:lnTo>
                  <a:lnTo>
                    <a:pt x="313" y="897"/>
                  </a:lnTo>
                  <a:lnTo>
                    <a:pt x="260" y="959"/>
                  </a:lnTo>
                  <a:lnTo>
                    <a:pt x="211" y="1017"/>
                  </a:lnTo>
                  <a:lnTo>
                    <a:pt x="168" y="1071"/>
                  </a:lnTo>
                  <a:lnTo>
                    <a:pt x="129" y="1119"/>
                  </a:lnTo>
                  <a:lnTo>
                    <a:pt x="95" y="1163"/>
                  </a:lnTo>
                  <a:lnTo>
                    <a:pt x="66" y="1202"/>
                  </a:lnTo>
                  <a:lnTo>
                    <a:pt x="42" y="1234"/>
                  </a:lnTo>
                  <a:lnTo>
                    <a:pt x="24" y="1260"/>
                  </a:lnTo>
                  <a:lnTo>
                    <a:pt x="10" y="1279"/>
                  </a:lnTo>
                  <a:lnTo>
                    <a:pt x="2" y="1291"/>
                  </a:lnTo>
                  <a:lnTo>
                    <a:pt x="0" y="1294"/>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任意多边形: 形状 26"/>
            <p:cNvSpPr>
              <a:spLocks/>
            </p:cNvSpPr>
            <p:nvPr/>
          </p:nvSpPr>
          <p:spPr bwMode="auto">
            <a:xfrm>
              <a:off x="6141194" y="2122208"/>
              <a:ext cx="1499681" cy="277416"/>
            </a:xfrm>
            <a:custGeom>
              <a:avLst/>
              <a:gdLst>
                <a:gd name="T0" fmla="*/ 94 w 3000"/>
                <a:gd name="T1" fmla="*/ 697 h 697"/>
                <a:gd name="T2" fmla="*/ 106 w 3000"/>
                <a:gd name="T3" fmla="*/ 686 h 697"/>
                <a:gd name="T4" fmla="*/ 146 w 3000"/>
                <a:gd name="T5" fmla="*/ 672 h 697"/>
                <a:gd name="T6" fmla="*/ 209 w 3000"/>
                <a:gd name="T7" fmla="*/ 655 h 697"/>
                <a:gd name="T8" fmla="*/ 296 w 3000"/>
                <a:gd name="T9" fmla="*/ 636 h 697"/>
                <a:gd name="T10" fmla="*/ 523 w 3000"/>
                <a:gd name="T11" fmla="*/ 591 h 697"/>
                <a:gd name="T12" fmla="*/ 809 w 3000"/>
                <a:gd name="T13" fmla="*/ 540 h 697"/>
                <a:gd name="T14" fmla="*/ 1130 w 3000"/>
                <a:gd name="T15" fmla="*/ 486 h 697"/>
                <a:gd name="T16" fmla="*/ 1467 w 3000"/>
                <a:gd name="T17" fmla="*/ 431 h 697"/>
                <a:gd name="T18" fmla="*/ 1799 w 3000"/>
                <a:gd name="T19" fmla="*/ 380 h 697"/>
                <a:gd name="T20" fmla="*/ 2105 w 3000"/>
                <a:gd name="T21" fmla="*/ 335 h 697"/>
                <a:gd name="T22" fmla="*/ 2242 w 3000"/>
                <a:gd name="T23" fmla="*/ 313 h 697"/>
                <a:gd name="T24" fmla="*/ 2363 w 3000"/>
                <a:gd name="T25" fmla="*/ 289 h 697"/>
                <a:gd name="T26" fmla="*/ 2473 w 3000"/>
                <a:gd name="T27" fmla="*/ 265 h 697"/>
                <a:gd name="T28" fmla="*/ 2571 w 3000"/>
                <a:gd name="T29" fmla="*/ 240 h 697"/>
                <a:gd name="T30" fmla="*/ 2656 w 3000"/>
                <a:gd name="T31" fmla="*/ 214 h 697"/>
                <a:gd name="T32" fmla="*/ 2730 w 3000"/>
                <a:gd name="T33" fmla="*/ 189 h 697"/>
                <a:gd name="T34" fmla="*/ 2794 w 3000"/>
                <a:gd name="T35" fmla="*/ 163 h 697"/>
                <a:gd name="T36" fmla="*/ 2848 w 3000"/>
                <a:gd name="T37" fmla="*/ 139 h 697"/>
                <a:gd name="T38" fmla="*/ 2892 w 3000"/>
                <a:gd name="T39" fmla="*/ 116 h 697"/>
                <a:gd name="T40" fmla="*/ 2928 w 3000"/>
                <a:gd name="T41" fmla="*/ 95 h 697"/>
                <a:gd name="T42" fmla="*/ 2956 w 3000"/>
                <a:gd name="T43" fmla="*/ 74 h 697"/>
                <a:gd name="T44" fmla="*/ 2977 w 3000"/>
                <a:gd name="T45" fmla="*/ 58 h 697"/>
                <a:gd name="T46" fmla="*/ 2991 w 3000"/>
                <a:gd name="T47" fmla="*/ 43 h 697"/>
                <a:gd name="T48" fmla="*/ 2998 w 3000"/>
                <a:gd name="T49" fmla="*/ 31 h 697"/>
                <a:gd name="T50" fmla="*/ 3000 w 3000"/>
                <a:gd name="T51" fmla="*/ 24 h 697"/>
                <a:gd name="T52" fmla="*/ 2997 w 3000"/>
                <a:gd name="T53" fmla="*/ 19 h 697"/>
                <a:gd name="T54" fmla="*/ 2939 w 3000"/>
                <a:gd name="T55" fmla="*/ 3 h 697"/>
                <a:gd name="T56" fmla="*/ 2893 w 3000"/>
                <a:gd name="T57" fmla="*/ 18 h 697"/>
                <a:gd name="T58" fmla="*/ 2802 w 3000"/>
                <a:gd name="T59" fmla="*/ 48 h 697"/>
                <a:gd name="T60" fmla="*/ 2663 w 3000"/>
                <a:gd name="T61" fmla="*/ 88 h 697"/>
                <a:gd name="T62" fmla="*/ 2473 w 3000"/>
                <a:gd name="T63" fmla="*/ 136 h 697"/>
                <a:gd name="T64" fmla="*/ 2233 w 3000"/>
                <a:gd name="T65" fmla="*/ 190 h 697"/>
                <a:gd name="T66" fmla="*/ 2020 w 3000"/>
                <a:gd name="T67" fmla="*/ 233 h 697"/>
                <a:gd name="T68" fmla="*/ 1860 w 3000"/>
                <a:gd name="T69" fmla="*/ 262 h 697"/>
                <a:gd name="T70" fmla="*/ 1688 w 3000"/>
                <a:gd name="T71" fmla="*/ 291 h 697"/>
                <a:gd name="T72" fmla="*/ 1501 w 3000"/>
                <a:gd name="T73" fmla="*/ 320 h 697"/>
                <a:gd name="T74" fmla="*/ 1304 w 3000"/>
                <a:gd name="T75" fmla="*/ 349 h 697"/>
                <a:gd name="T76" fmla="*/ 1121 w 3000"/>
                <a:gd name="T77" fmla="*/ 377 h 697"/>
                <a:gd name="T78" fmla="*/ 954 w 3000"/>
                <a:gd name="T79" fmla="*/ 406 h 697"/>
                <a:gd name="T80" fmla="*/ 803 w 3000"/>
                <a:gd name="T81" fmla="*/ 434 h 697"/>
                <a:gd name="T82" fmla="*/ 666 w 3000"/>
                <a:gd name="T83" fmla="*/ 462 h 697"/>
                <a:gd name="T84" fmla="*/ 545 w 3000"/>
                <a:gd name="T85" fmla="*/ 489 h 697"/>
                <a:gd name="T86" fmla="*/ 388 w 3000"/>
                <a:gd name="T87" fmla="*/ 527 h 697"/>
                <a:gd name="T88" fmla="*/ 225 w 3000"/>
                <a:gd name="T89" fmla="*/ 574 h 697"/>
                <a:gd name="T90" fmla="*/ 110 w 3000"/>
                <a:gd name="T91" fmla="*/ 612 h 697"/>
                <a:gd name="T92" fmla="*/ 38 w 3000"/>
                <a:gd name="T93" fmla="*/ 641 h 697"/>
                <a:gd name="T94" fmla="*/ 4 w 3000"/>
                <a:gd name="T95" fmla="*/ 65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000" h="697">
                  <a:moveTo>
                    <a:pt x="0" y="657"/>
                  </a:moveTo>
                  <a:lnTo>
                    <a:pt x="94" y="697"/>
                  </a:lnTo>
                  <a:lnTo>
                    <a:pt x="96" y="691"/>
                  </a:lnTo>
                  <a:lnTo>
                    <a:pt x="106" y="686"/>
                  </a:lnTo>
                  <a:lnTo>
                    <a:pt x="123" y="680"/>
                  </a:lnTo>
                  <a:lnTo>
                    <a:pt x="146" y="672"/>
                  </a:lnTo>
                  <a:lnTo>
                    <a:pt x="174" y="664"/>
                  </a:lnTo>
                  <a:lnTo>
                    <a:pt x="209" y="655"/>
                  </a:lnTo>
                  <a:lnTo>
                    <a:pt x="251" y="646"/>
                  </a:lnTo>
                  <a:lnTo>
                    <a:pt x="296" y="636"/>
                  </a:lnTo>
                  <a:lnTo>
                    <a:pt x="402" y="614"/>
                  </a:lnTo>
                  <a:lnTo>
                    <a:pt x="523" y="591"/>
                  </a:lnTo>
                  <a:lnTo>
                    <a:pt x="661" y="565"/>
                  </a:lnTo>
                  <a:lnTo>
                    <a:pt x="809" y="540"/>
                  </a:lnTo>
                  <a:lnTo>
                    <a:pt x="966" y="513"/>
                  </a:lnTo>
                  <a:lnTo>
                    <a:pt x="1130" y="486"/>
                  </a:lnTo>
                  <a:lnTo>
                    <a:pt x="1297" y="459"/>
                  </a:lnTo>
                  <a:lnTo>
                    <a:pt x="1467" y="431"/>
                  </a:lnTo>
                  <a:lnTo>
                    <a:pt x="1635" y="406"/>
                  </a:lnTo>
                  <a:lnTo>
                    <a:pt x="1799" y="380"/>
                  </a:lnTo>
                  <a:lnTo>
                    <a:pt x="1956" y="356"/>
                  </a:lnTo>
                  <a:lnTo>
                    <a:pt x="2105" y="335"/>
                  </a:lnTo>
                  <a:lnTo>
                    <a:pt x="2175" y="324"/>
                  </a:lnTo>
                  <a:lnTo>
                    <a:pt x="2242" y="313"/>
                  </a:lnTo>
                  <a:lnTo>
                    <a:pt x="2304" y="301"/>
                  </a:lnTo>
                  <a:lnTo>
                    <a:pt x="2363" y="289"/>
                  </a:lnTo>
                  <a:lnTo>
                    <a:pt x="2421" y="278"/>
                  </a:lnTo>
                  <a:lnTo>
                    <a:pt x="2473" y="265"/>
                  </a:lnTo>
                  <a:lnTo>
                    <a:pt x="2523" y="252"/>
                  </a:lnTo>
                  <a:lnTo>
                    <a:pt x="2571" y="240"/>
                  </a:lnTo>
                  <a:lnTo>
                    <a:pt x="2615" y="227"/>
                  </a:lnTo>
                  <a:lnTo>
                    <a:pt x="2656" y="214"/>
                  </a:lnTo>
                  <a:lnTo>
                    <a:pt x="2694" y="201"/>
                  </a:lnTo>
                  <a:lnTo>
                    <a:pt x="2730" y="189"/>
                  </a:lnTo>
                  <a:lnTo>
                    <a:pt x="2763" y="176"/>
                  </a:lnTo>
                  <a:lnTo>
                    <a:pt x="2794" y="163"/>
                  </a:lnTo>
                  <a:lnTo>
                    <a:pt x="2822" y="151"/>
                  </a:lnTo>
                  <a:lnTo>
                    <a:pt x="2848" y="139"/>
                  </a:lnTo>
                  <a:lnTo>
                    <a:pt x="2871" y="127"/>
                  </a:lnTo>
                  <a:lnTo>
                    <a:pt x="2892" y="116"/>
                  </a:lnTo>
                  <a:lnTo>
                    <a:pt x="2911" y="105"/>
                  </a:lnTo>
                  <a:lnTo>
                    <a:pt x="2928" y="95"/>
                  </a:lnTo>
                  <a:lnTo>
                    <a:pt x="2943" y="84"/>
                  </a:lnTo>
                  <a:lnTo>
                    <a:pt x="2956" y="74"/>
                  </a:lnTo>
                  <a:lnTo>
                    <a:pt x="2967" y="65"/>
                  </a:lnTo>
                  <a:lnTo>
                    <a:pt x="2977" y="58"/>
                  </a:lnTo>
                  <a:lnTo>
                    <a:pt x="2984" y="49"/>
                  </a:lnTo>
                  <a:lnTo>
                    <a:pt x="2991" y="43"/>
                  </a:lnTo>
                  <a:lnTo>
                    <a:pt x="2995" y="36"/>
                  </a:lnTo>
                  <a:lnTo>
                    <a:pt x="2998" y="31"/>
                  </a:lnTo>
                  <a:lnTo>
                    <a:pt x="2999" y="27"/>
                  </a:lnTo>
                  <a:lnTo>
                    <a:pt x="3000" y="24"/>
                  </a:lnTo>
                  <a:lnTo>
                    <a:pt x="2999" y="21"/>
                  </a:lnTo>
                  <a:lnTo>
                    <a:pt x="2997" y="19"/>
                  </a:lnTo>
                  <a:lnTo>
                    <a:pt x="2944" y="0"/>
                  </a:lnTo>
                  <a:lnTo>
                    <a:pt x="2939" y="3"/>
                  </a:lnTo>
                  <a:lnTo>
                    <a:pt x="2922" y="9"/>
                  </a:lnTo>
                  <a:lnTo>
                    <a:pt x="2893" y="18"/>
                  </a:lnTo>
                  <a:lnTo>
                    <a:pt x="2853" y="32"/>
                  </a:lnTo>
                  <a:lnTo>
                    <a:pt x="2802" y="48"/>
                  </a:lnTo>
                  <a:lnTo>
                    <a:pt x="2738" y="66"/>
                  </a:lnTo>
                  <a:lnTo>
                    <a:pt x="2663" y="88"/>
                  </a:lnTo>
                  <a:lnTo>
                    <a:pt x="2574" y="110"/>
                  </a:lnTo>
                  <a:lnTo>
                    <a:pt x="2473" y="136"/>
                  </a:lnTo>
                  <a:lnTo>
                    <a:pt x="2359" y="162"/>
                  </a:lnTo>
                  <a:lnTo>
                    <a:pt x="2233" y="190"/>
                  </a:lnTo>
                  <a:lnTo>
                    <a:pt x="2094" y="218"/>
                  </a:lnTo>
                  <a:lnTo>
                    <a:pt x="2020" y="233"/>
                  </a:lnTo>
                  <a:lnTo>
                    <a:pt x="1941" y="247"/>
                  </a:lnTo>
                  <a:lnTo>
                    <a:pt x="1860" y="262"/>
                  </a:lnTo>
                  <a:lnTo>
                    <a:pt x="1775" y="277"/>
                  </a:lnTo>
                  <a:lnTo>
                    <a:pt x="1688" y="291"/>
                  </a:lnTo>
                  <a:lnTo>
                    <a:pt x="1596" y="305"/>
                  </a:lnTo>
                  <a:lnTo>
                    <a:pt x="1501" y="320"/>
                  </a:lnTo>
                  <a:lnTo>
                    <a:pt x="1402" y="334"/>
                  </a:lnTo>
                  <a:lnTo>
                    <a:pt x="1304" y="349"/>
                  </a:lnTo>
                  <a:lnTo>
                    <a:pt x="1211" y="362"/>
                  </a:lnTo>
                  <a:lnTo>
                    <a:pt x="1121" y="377"/>
                  </a:lnTo>
                  <a:lnTo>
                    <a:pt x="1035" y="391"/>
                  </a:lnTo>
                  <a:lnTo>
                    <a:pt x="954" y="406"/>
                  </a:lnTo>
                  <a:lnTo>
                    <a:pt x="876" y="419"/>
                  </a:lnTo>
                  <a:lnTo>
                    <a:pt x="803" y="434"/>
                  </a:lnTo>
                  <a:lnTo>
                    <a:pt x="733" y="448"/>
                  </a:lnTo>
                  <a:lnTo>
                    <a:pt x="666" y="462"/>
                  </a:lnTo>
                  <a:lnTo>
                    <a:pt x="604" y="475"/>
                  </a:lnTo>
                  <a:lnTo>
                    <a:pt x="545" y="489"/>
                  </a:lnTo>
                  <a:lnTo>
                    <a:pt x="488" y="502"/>
                  </a:lnTo>
                  <a:lnTo>
                    <a:pt x="388" y="527"/>
                  </a:lnTo>
                  <a:lnTo>
                    <a:pt x="300" y="552"/>
                  </a:lnTo>
                  <a:lnTo>
                    <a:pt x="225" y="574"/>
                  </a:lnTo>
                  <a:lnTo>
                    <a:pt x="162" y="595"/>
                  </a:lnTo>
                  <a:lnTo>
                    <a:pt x="110" y="612"/>
                  </a:lnTo>
                  <a:lnTo>
                    <a:pt x="69" y="628"/>
                  </a:lnTo>
                  <a:lnTo>
                    <a:pt x="38" y="641"/>
                  </a:lnTo>
                  <a:lnTo>
                    <a:pt x="17" y="649"/>
                  </a:lnTo>
                  <a:lnTo>
                    <a:pt x="4" y="655"/>
                  </a:lnTo>
                  <a:lnTo>
                    <a:pt x="0" y="657"/>
                  </a:lnTo>
                  <a:close/>
                </a:path>
              </a:pathLst>
            </a:custGeom>
            <a:solidFill>
              <a:srgbClr val="FEFE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grpSp>
        <p:nvGrpSpPr>
          <p:cNvPr id="12" name="组合 27"/>
          <p:cNvGrpSpPr/>
          <p:nvPr/>
        </p:nvGrpSpPr>
        <p:grpSpPr>
          <a:xfrm>
            <a:off x="387420" y="4333202"/>
            <a:ext cx="2129910" cy="1193073"/>
            <a:chOff x="387420" y="3203121"/>
            <a:chExt cx="1938804" cy="1086025"/>
          </a:xfrm>
        </p:grpSpPr>
        <p:cxnSp>
          <p:nvCxnSpPr>
            <p:cNvPr id="13" name="直接连接符 4"/>
            <p:cNvCxnSpPr/>
            <p:nvPr/>
          </p:nvCxnSpPr>
          <p:spPr>
            <a:xfrm flipH="1" flipV="1">
              <a:off x="387420" y="3203121"/>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4" name="文本框 26"/>
            <p:cNvSpPr txBox="1"/>
            <p:nvPr/>
          </p:nvSpPr>
          <p:spPr>
            <a:xfrm>
              <a:off x="426766" y="3529434"/>
              <a:ext cx="1899458" cy="304699"/>
            </a:xfrm>
            <a:prstGeom prst="rect">
              <a:avLst/>
            </a:prstGeom>
          </p:spPr>
          <p:txBody>
            <a:bodyPr wrap="square" lIns="0" tIns="0" rIns="0" bIns="0">
              <a:normAutofit fontScale="92500" lnSpcReduction="10000"/>
            </a:bodyPr>
            <a:lstStyle/>
            <a:p>
              <a:pPr>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此部分内容作为文字排版占位显示（建议使用主题字体）</a:t>
              </a:r>
            </a:p>
          </p:txBody>
        </p:sp>
        <p:sp>
          <p:nvSpPr>
            <p:cNvPr id="15" name="文本框 27"/>
            <p:cNvSpPr txBox="1"/>
            <p:nvPr/>
          </p:nvSpPr>
          <p:spPr>
            <a:xfrm>
              <a:off x="387420" y="3230085"/>
              <a:ext cx="1348856" cy="253916"/>
            </a:xfrm>
            <a:prstGeom prst="rect">
              <a:avLst/>
            </a:prstGeom>
            <a:solidFill>
              <a:schemeClr val="accent1"/>
            </a:solidFill>
          </p:spPr>
          <p:txBody>
            <a:bodyPr wrap="none">
              <a:normAutofit fontScale="85000" lnSpcReduction="20000"/>
            </a:bodyPr>
            <a:lstStyle/>
            <a:p>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grpSp>
      <p:grpSp>
        <p:nvGrpSpPr>
          <p:cNvPr id="16" name="组合 28"/>
          <p:cNvGrpSpPr/>
          <p:nvPr/>
        </p:nvGrpSpPr>
        <p:grpSpPr>
          <a:xfrm>
            <a:off x="3020848" y="3136365"/>
            <a:ext cx="2129909" cy="1193073"/>
            <a:chOff x="2825618" y="2282768"/>
            <a:chExt cx="1938803" cy="1086025"/>
          </a:xfrm>
        </p:grpSpPr>
        <p:cxnSp>
          <p:nvCxnSpPr>
            <p:cNvPr id="17" name="直接连接符 7"/>
            <p:cNvCxnSpPr/>
            <p:nvPr/>
          </p:nvCxnSpPr>
          <p:spPr>
            <a:xfrm flipH="1" flipV="1">
              <a:off x="2825618" y="2282768"/>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8" name="文本框 23"/>
            <p:cNvSpPr txBox="1"/>
            <p:nvPr/>
          </p:nvSpPr>
          <p:spPr>
            <a:xfrm>
              <a:off x="2864963" y="2609082"/>
              <a:ext cx="1899458" cy="304699"/>
            </a:xfrm>
            <a:prstGeom prst="rect">
              <a:avLst/>
            </a:prstGeom>
          </p:spPr>
          <p:txBody>
            <a:bodyPr wrap="square" lIns="0" tIns="0" rIns="0" bIns="0">
              <a:normAutofit fontScale="92500" lnSpcReduction="10000"/>
            </a:bodyPr>
            <a:lstStyle/>
            <a:p>
              <a:pPr>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此部分内容作为文字排版占位显示（建议使用主题字体）</a:t>
              </a:r>
            </a:p>
          </p:txBody>
        </p:sp>
        <p:sp>
          <p:nvSpPr>
            <p:cNvPr id="19" name="文本框 24"/>
            <p:cNvSpPr txBox="1"/>
            <p:nvPr/>
          </p:nvSpPr>
          <p:spPr>
            <a:xfrm>
              <a:off x="2825618" y="2309732"/>
              <a:ext cx="1348856" cy="253916"/>
            </a:xfrm>
            <a:prstGeom prst="rect">
              <a:avLst/>
            </a:prstGeom>
            <a:solidFill>
              <a:schemeClr val="accent2"/>
            </a:solidFill>
          </p:spPr>
          <p:txBody>
            <a:bodyPr wrap="none">
              <a:normAutofit fontScale="85000" lnSpcReduction="20000"/>
            </a:bodyPr>
            <a:lstStyle/>
            <a:p>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grpSp>
      <p:grpSp>
        <p:nvGrpSpPr>
          <p:cNvPr id="20" name="组合 31"/>
          <p:cNvGrpSpPr/>
          <p:nvPr/>
        </p:nvGrpSpPr>
        <p:grpSpPr>
          <a:xfrm>
            <a:off x="6164767" y="1781123"/>
            <a:ext cx="2129909" cy="1193073"/>
            <a:chOff x="5490872" y="1313599"/>
            <a:chExt cx="1938803" cy="1086025"/>
          </a:xfrm>
        </p:grpSpPr>
        <p:cxnSp>
          <p:nvCxnSpPr>
            <p:cNvPr id="21" name="直接连接符 10"/>
            <p:cNvCxnSpPr/>
            <p:nvPr/>
          </p:nvCxnSpPr>
          <p:spPr>
            <a:xfrm flipH="1" flipV="1">
              <a:off x="5490872" y="1313599"/>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5530217" y="1639913"/>
              <a:ext cx="1899458" cy="304699"/>
            </a:xfrm>
            <a:prstGeom prst="rect">
              <a:avLst/>
            </a:prstGeom>
          </p:spPr>
          <p:txBody>
            <a:bodyPr wrap="square" lIns="0" tIns="0" rIns="0" bIns="0">
              <a:normAutofit fontScale="92500" lnSpcReduction="10000"/>
            </a:bodyPr>
            <a:lstStyle/>
            <a:p>
              <a:pPr>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此部分内容作为文字排版占位显示（建议使用主题字体）</a:t>
              </a:r>
            </a:p>
          </p:txBody>
        </p:sp>
        <p:sp>
          <p:nvSpPr>
            <p:cNvPr id="23" name="文本框 22"/>
            <p:cNvSpPr txBox="1"/>
            <p:nvPr/>
          </p:nvSpPr>
          <p:spPr>
            <a:xfrm>
              <a:off x="5490872" y="1340563"/>
              <a:ext cx="1348856" cy="253916"/>
            </a:xfrm>
            <a:prstGeom prst="rect">
              <a:avLst/>
            </a:prstGeom>
            <a:solidFill>
              <a:schemeClr val="accent4"/>
            </a:solidFill>
          </p:spPr>
          <p:txBody>
            <a:bodyPr wrap="none">
              <a:normAutofit fontScale="85000" lnSpcReduction="20000"/>
            </a:bodyPr>
            <a:lstStyle/>
            <a:p>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grpSp>
      <p:grpSp>
        <p:nvGrpSpPr>
          <p:cNvPr id="24" name="组合 29"/>
          <p:cNvGrpSpPr/>
          <p:nvPr/>
        </p:nvGrpSpPr>
        <p:grpSpPr>
          <a:xfrm>
            <a:off x="4940512" y="5199399"/>
            <a:ext cx="2129910" cy="1193073"/>
            <a:chOff x="3946999" y="3421005"/>
            <a:chExt cx="1938804" cy="1086025"/>
          </a:xfrm>
        </p:grpSpPr>
        <p:cxnSp>
          <p:nvCxnSpPr>
            <p:cNvPr id="25" name="直接连接符 13"/>
            <p:cNvCxnSpPr/>
            <p:nvPr/>
          </p:nvCxnSpPr>
          <p:spPr>
            <a:xfrm flipH="1" flipV="1">
              <a:off x="3946999" y="3421005"/>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26" name="文本框 17"/>
            <p:cNvSpPr txBox="1"/>
            <p:nvPr/>
          </p:nvSpPr>
          <p:spPr>
            <a:xfrm>
              <a:off x="3986345" y="3747318"/>
              <a:ext cx="1899458" cy="304699"/>
            </a:xfrm>
            <a:prstGeom prst="rect">
              <a:avLst/>
            </a:prstGeom>
          </p:spPr>
          <p:txBody>
            <a:bodyPr wrap="square" lIns="0" tIns="0" rIns="0" bIns="0">
              <a:normAutofit fontScale="92500" lnSpcReduction="10000"/>
            </a:bodyPr>
            <a:lstStyle/>
            <a:p>
              <a:pPr>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此部分内容作为文字排版占位显示（建议使用主题字体）</a:t>
              </a:r>
            </a:p>
          </p:txBody>
        </p:sp>
        <p:sp>
          <p:nvSpPr>
            <p:cNvPr id="27" name="文本框 18"/>
            <p:cNvSpPr txBox="1"/>
            <p:nvPr/>
          </p:nvSpPr>
          <p:spPr>
            <a:xfrm>
              <a:off x="3946999" y="3447969"/>
              <a:ext cx="1348856" cy="253916"/>
            </a:xfrm>
            <a:prstGeom prst="rect">
              <a:avLst/>
            </a:prstGeom>
            <a:solidFill>
              <a:schemeClr val="accent3"/>
            </a:solidFill>
          </p:spPr>
          <p:txBody>
            <a:bodyPr wrap="none">
              <a:normAutofit fontScale="85000" lnSpcReduction="20000"/>
            </a:bodyPr>
            <a:lstStyle/>
            <a:p>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grpSp>
      <p:grpSp>
        <p:nvGrpSpPr>
          <p:cNvPr id="28" name="组合 30"/>
          <p:cNvGrpSpPr/>
          <p:nvPr/>
        </p:nvGrpSpPr>
        <p:grpSpPr>
          <a:xfrm>
            <a:off x="9154586" y="2838621"/>
            <a:ext cx="2129910" cy="1193073"/>
            <a:chOff x="6106477" y="2147672"/>
            <a:chExt cx="1938804" cy="1086025"/>
          </a:xfrm>
        </p:grpSpPr>
        <p:cxnSp>
          <p:nvCxnSpPr>
            <p:cNvPr id="29" name="直接连接符 16"/>
            <p:cNvCxnSpPr/>
            <p:nvPr/>
          </p:nvCxnSpPr>
          <p:spPr>
            <a:xfrm flipH="1" flipV="1">
              <a:off x="6106477" y="2147672"/>
              <a:ext cx="6800" cy="1086025"/>
            </a:xfrm>
            <a:prstGeom prst="line">
              <a:avLst/>
            </a:prstGeom>
            <a:ln w="12700">
              <a:solidFill>
                <a:schemeClr val="bg1">
                  <a:lumMod val="65000"/>
                </a:schemeClr>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0" name="文本框 14"/>
            <p:cNvSpPr txBox="1"/>
            <p:nvPr/>
          </p:nvSpPr>
          <p:spPr>
            <a:xfrm>
              <a:off x="6145823" y="2473986"/>
              <a:ext cx="1899458" cy="304699"/>
            </a:xfrm>
            <a:prstGeom prst="rect">
              <a:avLst/>
            </a:prstGeom>
          </p:spPr>
          <p:txBody>
            <a:bodyPr wrap="square" lIns="0" tIns="0" rIns="0" bIns="0">
              <a:normAutofit fontScale="92500" lnSpcReduction="10000"/>
            </a:bodyPr>
            <a:lstStyle/>
            <a:p>
              <a:pPr>
                <a:lnSpc>
                  <a:spcPct val="120000"/>
                </a:lnSpc>
              </a:pPr>
              <a:r>
                <a:rPr lang="zh-CN" altLang="en-US" sz="1100" dirty="0">
                  <a:solidFill>
                    <a:schemeClr val="bg1">
                      <a:lumMod val="50000"/>
                    </a:schemeClr>
                  </a:solidFill>
                  <a:latin typeface="微软雅黑" panose="020B0503020204020204" pitchFamily="34" charset="-122"/>
                  <a:ea typeface="微软雅黑" panose="020B0503020204020204" pitchFamily="34" charset="-122"/>
                  <a:cs typeface="+mn-ea"/>
                  <a:sym typeface="+mn-lt"/>
                </a:rPr>
                <a:t>此部分内容作为文字排版占位显示（建议使用主题字体）</a:t>
              </a:r>
            </a:p>
          </p:txBody>
        </p:sp>
        <p:sp>
          <p:nvSpPr>
            <p:cNvPr id="31" name="文本框 15"/>
            <p:cNvSpPr txBox="1"/>
            <p:nvPr/>
          </p:nvSpPr>
          <p:spPr>
            <a:xfrm>
              <a:off x="6106477" y="2174636"/>
              <a:ext cx="1348856" cy="253916"/>
            </a:xfrm>
            <a:prstGeom prst="rect">
              <a:avLst/>
            </a:prstGeom>
            <a:solidFill>
              <a:schemeClr val="accent5"/>
            </a:solidFill>
          </p:spPr>
          <p:txBody>
            <a:bodyPr wrap="none">
              <a:normAutofit fontScale="85000" lnSpcReduction="20000"/>
            </a:bodyPr>
            <a:lstStyle/>
            <a:p>
              <a:r>
                <a:rPr lang="zh-CN" altLang="en-US" sz="1600" b="1">
                  <a:solidFill>
                    <a:schemeClr val="bg1"/>
                  </a:solidFill>
                  <a:latin typeface="微软雅黑" panose="020B0503020204020204" pitchFamily="34" charset="-122"/>
                  <a:ea typeface="微软雅黑" panose="020B0503020204020204" pitchFamily="34" charset="-122"/>
                  <a:cs typeface="+mn-ea"/>
                  <a:sym typeface="+mn-lt"/>
                </a:rPr>
                <a:t>标题文本预设</a:t>
              </a:r>
            </a:p>
          </p:txBody>
        </p:sp>
      </p:grpSp>
    </p:spTree>
    <p:extLst>
      <p:ext uri="{BB962C8B-B14F-4D97-AF65-F5344CB8AC3E}">
        <p14:creationId xmlns:p14="http://schemas.microsoft.com/office/powerpoint/2010/main" val="219344299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8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2300"/>
                            </p:stCondLst>
                            <p:childTnLst>
                              <p:par>
                                <p:cTn id="15" presetID="2" presetClass="entr" presetSubtype="1"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0-#ppt_h/2"/>
                                          </p:val>
                                        </p:tav>
                                        <p:tav tm="100000">
                                          <p:val>
                                            <p:strVal val="#ppt_y"/>
                                          </p:val>
                                        </p:tav>
                                      </p:tavLst>
                                    </p:anim>
                                  </p:childTnLst>
                                </p:cTn>
                              </p:par>
                            </p:childTnLst>
                          </p:cTn>
                        </p:par>
                        <p:par>
                          <p:cTn id="19" fill="hold">
                            <p:stCondLst>
                              <p:cond delay="2800"/>
                            </p:stCondLst>
                            <p:childTnLst>
                              <p:par>
                                <p:cTn id="20" presetID="2" presetClass="entr" presetSubtype="1"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0-#ppt_h/2"/>
                                          </p:val>
                                        </p:tav>
                                        <p:tav tm="100000">
                                          <p:val>
                                            <p:strVal val="#ppt_y"/>
                                          </p:val>
                                        </p:tav>
                                      </p:tavLst>
                                    </p:anim>
                                  </p:childTnLst>
                                </p:cTn>
                              </p:par>
                            </p:childTnLst>
                          </p:cTn>
                        </p:par>
                        <p:par>
                          <p:cTn id="24" fill="hold">
                            <p:stCondLst>
                              <p:cond delay="3300"/>
                            </p:stCondLst>
                            <p:childTnLst>
                              <p:par>
                                <p:cTn id="25" presetID="2" presetClass="entr" presetSubtype="1" fill="hold" nodeType="after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0-#ppt_h/2"/>
                                          </p:val>
                                        </p:tav>
                                        <p:tav tm="100000">
                                          <p:val>
                                            <p:strVal val="#ppt_y"/>
                                          </p:val>
                                        </p:tav>
                                      </p:tavLst>
                                    </p:anim>
                                  </p:childTnLst>
                                </p:cTn>
                              </p:par>
                            </p:childTnLst>
                          </p:cTn>
                        </p:par>
                        <p:par>
                          <p:cTn id="29" fill="hold">
                            <p:stCondLst>
                              <p:cond delay="3800"/>
                            </p:stCondLst>
                            <p:childTnLst>
                              <p:par>
                                <p:cTn id="30" presetID="2" presetClass="entr" presetSubtype="1" fill="hold" nodeType="after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0-#ppt_h/2"/>
                                          </p:val>
                                        </p:tav>
                                        <p:tav tm="100000">
                                          <p:val>
                                            <p:strVal val="#ppt_y"/>
                                          </p:val>
                                        </p:tav>
                                      </p:tavLst>
                                    </p:anim>
                                  </p:childTnLst>
                                </p:cTn>
                              </p:par>
                            </p:childTnLst>
                          </p:cTn>
                        </p:par>
                        <p:par>
                          <p:cTn id="34" fill="hold">
                            <p:stCondLst>
                              <p:cond delay="4300"/>
                            </p:stCondLst>
                            <p:childTnLst>
                              <p:par>
                                <p:cTn id="35" presetID="2" presetClass="entr" presetSubtype="1" fill="hold" nodeType="after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Shape 65"/>
          <p:cNvSpPr>
            <a:spLocks noChangeAspect="1"/>
          </p:cNvSpPr>
          <p:nvPr/>
        </p:nvSpPr>
        <p:spPr bwMode="auto">
          <a:xfrm>
            <a:off x="9321776" y="5286894"/>
            <a:ext cx="297121" cy="385176"/>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accent4"/>
          </a:solidFill>
          <a:ln>
            <a:noFill/>
          </a:ln>
          <a:effectLst/>
          <a:extLst/>
        </p:spPr>
        <p:txBody>
          <a:bodyPr anchor="ctr"/>
          <a:lstStyle/>
          <a:p>
            <a:pPr algn="ctr"/>
            <a:endParaRPr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59" name="Freeform: Shape 66"/>
          <p:cNvSpPr>
            <a:spLocks noChangeAspect="1"/>
          </p:cNvSpPr>
          <p:nvPr/>
        </p:nvSpPr>
        <p:spPr bwMode="auto">
          <a:xfrm>
            <a:off x="9321777" y="2428673"/>
            <a:ext cx="322554" cy="279150"/>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1"/>
          </a:solidFill>
          <a:ln>
            <a:noFill/>
          </a:ln>
          <a:effectLst/>
          <a:extLst/>
        </p:spPr>
        <p:txBody>
          <a:bodyPr anchor="ctr"/>
          <a:lstStyle/>
          <a:p>
            <a:pPr algn="ctr"/>
            <a:endParaRPr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60" name="Freeform: Shape 67"/>
          <p:cNvSpPr>
            <a:spLocks noChangeAspect="1"/>
          </p:cNvSpPr>
          <p:nvPr/>
        </p:nvSpPr>
        <p:spPr bwMode="auto">
          <a:xfrm>
            <a:off x="9321776" y="3351801"/>
            <a:ext cx="298162" cy="219036"/>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accent2"/>
          </a:solidFill>
          <a:ln>
            <a:noFill/>
          </a:ln>
          <a:effectLst/>
          <a:extLst/>
        </p:spPr>
        <p:txBody>
          <a:bodyPr anchor="ctr"/>
          <a:lstStyle/>
          <a:p>
            <a:pPr algn="ctr"/>
            <a:endParaRPr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61" name="Freeform: Shape 68"/>
          <p:cNvSpPr>
            <a:spLocks noChangeAspect="1"/>
          </p:cNvSpPr>
          <p:nvPr/>
        </p:nvSpPr>
        <p:spPr bwMode="auto">
          <a:xfrm>
            <a:off x="9321776" y="4314239"/>
            <a:ext cx="364057" cy="281975"/>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3"/>
          </a:solidFill>
          <a:ln>
            <a:noFill/>
          </a:ln>
          <a:effectLst/>
          <a:extLst/>
        </p:spPr>
        <p:txBody>
          <a:bodyPr anchor="ctr"/>
          <a:lstStyle/>
          <a:p>
            <a:pPr algn="ctr"/>
            <a:endParaRPr sz="1400">
              <a:solidFill>
                <a:schemeClr val="bg1">
                  <a:lumMod val="50000"/>
                </a:schemeClr>
              </a:solidFill>
              <a:latin typeface="微软雅黑" panose="020B0503020204020204" pitchFamily="34" charset="-122"/>
              <a:ea typeface="微软雅黑" panose="020B0503020204020204" pitchFamily="34" charset="-122"/>
            </a:endParaRPr>
          </a:p>
        </p:txBody>
      </p:sp>
      <p:sp>
        <p:nvSpPr>
          <p:cNvPr id="74" name="文本框 25">
            <a:extLst>
              <a:ext uri="{FF2B5EF4-FFF2-40B4-BE49-F238E27FC236}">
                <a16:creationId xmlns:a16="http://schemas.microsoft.com/office/drawing/2014/main" id="{D4639160-D283-FA44-8F86-4532855B3FD1}"/>
              </a:ext>
            </a:extLst>
          </p:cNvPr>
          <p:cNvSpPr txBox="1"/>
          <p:nvPr/>
        </p:nvSpPr>
        <p:spPr>
          <a:xfrm>
            <a:off x="4179975" y="672158"/>
            <a:ext cx="4105355"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Stationarity Test – ADF test</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75" name="Rectangle 74">
            <a:extLst>
              <a:ext uri="{FF2B5EF4-FFF2-40B4-BE49-F238E27FC236}">
                <a16:creationId xmlns:a16="http://schemas.microsoft.com/office/drawing/2014/main" id="{F525AF56-AAEA-B041-8EBB-EA8BF83CB1B0}"/>
              </a:ext>
            </a:extLst>
          </p:cNvPr>
          <p:cNvSpPr/>
          <p:nvPr/>
        </p:nvSpPr>
        <p:spPr>
          <a:xfrm>
            <a:off x="6887845" y="5309813"/>
            <a:ext cx="2001328" cy="89714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158">
            <a:extLst>
              <a:ext uri="{FF2B5EF4-FFF2-40B4-BE49-F238E27FC236}">
                <a16:creationId xmlns:a16="http://schemas.microsoft.com/office/drawing/2014/main" id="{32AED6F9-C745-3B45-803B-4B4AC42E23D9}"/>
              </a:ext>
            </a:extLst>
          </p:cNvPr>
          <p:cNvSpPr/>
          <p:nvPr/>
        </p:nvSpPr>
        <p:spPr>
          <a:xfrm>
            <a:off x="9914377" y="2307713"/>
            <a:ext cx="1721317" cy="400110"/>
          </a:xfrm>
          <a:prstGeom prst="rect">
            <a:avLst/>
          </a:prstGeom>
        </p:spPr>
        <p:txBody>
          <a:bodyPr wrap="square">
            <a:spAutoFit/>
          </a:bodyPr>
          <a:lstStyle/>
          <a:p>
            <a:r>
              <a:rPr lang="en-US" altLang="zh-CN" sz="2000" dirty="0">
                <a:latin typeface="Calibri" panose="020F0502020204030204" pitchFamily="34" charset="0"/>
                <a:ea typeface="微软雅黑" panose="020B0503020204020204" pitchFamily="34" charset="-122"/>
                <a:cs typeface="Calibri" panose="020F0502020204030204" pitchFamily="34" charset="0"/>
              </a:rPr>
              <a:t>parameters</a:t>
            </a:r>
          </a:p>
        </p:txBody>
      </p:sp>
      <p:sp>
        <p:nvSpPr>
          <p:cNvPr id="9" name="矩形 158">
            <a:extLst>
              <a:ext uri="{FF2B5EF4-FFF2-40B4-BE49-F238E27FC236}">
                <a16:creationId xmlns:a16="http://schemas.microsoft.com/office/drawing/2014/main" id="{C6B75406-76A0-0542-B283-D7F0D10FE69B}"/>
              </a:ext>
            </a:extLst>
          </p:cNvPr>
          <p:cNvSpPr/>
          <p:nvPr/>
        </p:nvSpPr>
        <p:spPr>
          <a:xfrm>
            <a:off x="9914377" y="3228945"/>
            <a:ext cx="1721317" cy="400110"/>
          </a:xfrm>
          <a:prstGeom prst="rect">
            <a:avLst/>
          </a:prstGeom>
        </p:spPr>
        <p:txBody>
          <a:bodyPr wrap="square">
            <a:spAutoFit/>
          </a:bodyPr>
          <a:lstStyle/>
          <a:p>
            <a:r>
              <a:rPr lang="en-US" altLang="zh-CN" sz="2000" dirty="0">
                <a:latin typeface="Calibri" panose="020F0502020204030204" pitchFamily="34" charset="0"/>
                <a:ea typeface="微软雅黑" panose="020B0503020204020204" pitchFamily="34" charset="-122"/>
                <a:cs typeface="Calibri" panose="020F0502020204030204" pitchFamily="34" charset="0"/>
              </a:rPr>
              <a:t>parameters</a:t>
            </a:r>
          </a:p>
        </p:txBody>
      </p:sp>
      <p:sp>
        <p:nvSpPr>
          <p:cNvPr id="10" name="矩形 158">
            <a:extLst>
              <a:ext uri="{FF2B5EF4-FFF2-40B4-BE49-F238E27FC236}">
                <a16:creationId xmlns:a16="http://schemas.microsoft.com/office/drawing/2014/main" id="{35C8AE9D-E458-8641-A230-83DBC3386A29}"/>
              </a:ext>
            </a:extLst>
          </p:cNvPr>
          <p:cNvSpPr/>
          <p:nvPr/>
        </p:nvSpPr>
        <p:spPr>
          <a:xfrm>
            <a:off x="9914377" y="4196104"/>
            <a:ext cx="1721317" cy="400110"/>
          </a:xfrm>
          <a:prstGeom prst="rect">
            <a:avLst/>
          </a:prstGeom>
        </p:spPr>
        <p:txBody>
          <a:bodyPr wrap="square">
            <a:spAutoFit/>
          </a:bodyPr>
          <a:lstStyle/>
          <a:p>
            <a:r>
              <a:rPr lang="en-US" altLang="zh-CN" sz="2000" dirty="0">
                <a:latin typeface="Calibri" panose="020F0502020204030204" pitchFamily="34" charset="0"/>
                <a:ea typeface="微软雅黑" panose="020B0503020204020204" pitchFamily="34" charset="-122"/>
                <a:cs typeface="Calibri" panose="020F0502020204030204" pitchFamily="34" charset="0"/>
              </a:rPr>
              <a:t>parameters</a:t>
            </a:r>
          </a:p>
        </p:txBody>
      </p:sp>
      <p:sp>
        <p:nvSpPr>
          <p:cNvPr id="11" name="矩形 158">
            <a:extLst>
              <a:ext uri="{FF2B5EF4-FFF2-40B4-BE49-F238E27FC236}">
                <a16:creationId xmlns:a16="http://schemas.microsoft.com/office/drawing/2014/main" id="{381B6065-02C4-2C40-9017-98AEA05FC4DF}"/>
              </a:ext>
            </a:extLst>
          </p:cNvPr>
          <p:cNvSpPr/>
          <p:nvPr/>
        </p:nvSpPr>
        <p:spPr>
          <a:xfrm>
            <a:off x="9914376" y="5254707"/>
            <a:ext cx="1721317" cy="400110"/>
          </a:xfrm>
          <a:prstGeom prst="rect">
            <a:avLst/>
          </a:prstGeom>
        </p:spPr>
        <p:txBody>
          <a:bodyPr wrap="square">
            <a:spAutoFit/>
          </a:bodyPr>
          <a:lstStyle/>
          <a:p>
            <a:r>
              <a:rPr lang="en-US" altLang="zh-CN" sz="2000" dirty="0">
                <a:latin typeface="Calibri" panose="020F0502020204030204" pitchFamily="34" charset="0"/>
                <a:ea typeface="微软雅黑" panose="020B0503020204020204" pitchFamily="34" charset="-122"/>
                <a:cs typeface="Calibri" panose="020F0502020204030204" pitchFamily="34" charset="0"/>
              </a:rPr>
              <a:t>parameters</a:t>
            </a:r>
          </a:p>
        </p:txBody>
      </p:sp>
    </p:spTree>
    <p:extLst>
      <p:ext uri="{BB962C8B-B14F-4D97-AF65-F5344CB8AC3E}">
        <p14:creationId xmlns:p14="http://schemas.microsoft.com/office/powerpoint/2010/main" val="417564890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fade">
                                      <p:cBhvr>
                                        <p:cTn id="12" dur="1000"/>
                                        <p:tgtEl>
                                          <p:spTgt spid="59"/>
                                        </p:tgtEl>
                                      </p:cBhvr>
                                    </p:animEffect>
                                    <p:anim calcmode="lin" valueType="num">
                                      <p:cBhvr>
                                        <p:cTn id="13" dur="1000" fill="hold"/>
                                        <p:tgtEl>
                                          <p:spTgt spid="59"/>
                                        </p:tgtEl>
                                        <p:attrNameLst>
                                          <p:attrName>ppt_x</p:attrName>
                                        </p:attrNameLst>
                                      </p:cBhvr>
                                      <p:tavLst>
                                        <p:tav tm="0">
                                          <p:val>
                                            <p:strVal val="#ppt_x"/>
                                          </p:val>
                                        </p:tav>
                                        <p:tav tm="100000">
                                          <p:val>
                                            <p:strVal val="#ppt_x"/>
                                          </p:val>
                                        </p:tav>
                                      </p:tavLst>
                                    </p:anim>
                                    <p:anim calcmode="lin" valueType="num">
                                      <p:cBhvr>
                                        <p:cTn id="14" dur="1000" fill="hold"/>
                                        <p:tgtEl>
                                          <p:spTgt spid="5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1000"/>
                                        <p:tgtEl>
                                          <p:spTgt spid="61"/>
                                        </p:tgtEl>
                                      </p:cBhvr>
                                    </p:animEffect>
                                    <p:anim calcmode="lin" valueType="num">
                                      <p:cBhvr>
                                        <p:cTn id="23" dur="1000" fill="hold"/>
                                        <p:tgtEl>
                                          <p:spTgt spid="61"/>
                                        </p:tgtEl>
                                        <p:attrNameLst>
                                          <p:attrName>ppt_x</p:attrName>
                                        </p:attrNameLst>
                                      </p:cBhvr>
                                      <p:tavLst>
                                        <p:tav tm="0">
                                          <p:val>
                                            <p:strVal val="#ppt_x"/>
                                          </p:val>
                                        </p:tav>
                                        <p:tav tm="100000">
                                          <p:val>
                                            <p:strVal val="#ppt_x"/>
                                          </p:val>
                                        </p:tav>
                                      </p:tavLst>
                                    </p:anim>
                                    <p:anim calcmode="lin" valueType="num">
                                      <p:cBhvr>
                                        <p:cTn id="24" dur="1000" fill="hold"/>
                                        <p:tgtEl>
                                          <p:spTgt spid="61"/>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grpId="0" nodeType="afterEffect">
                                  <p:stCondLst>
                                    <p:cond delay="0"/>
                                  </p:stCondLst>
                                  <p:iterate type="lt">
                                    <p:tmPct val="10000"/>
                                  </p:iterate>
                                  <p:childTnLst>
                                    <p:set>
                                      <p:cBhvr>
                                        <p:cTn id="27" dur="1" fill="hold">
                                          <p:stCondLst>
                                            <p:cond delay="0"/>
                                          </p:stCondLst>
                                        </p:cTn>
                                        <p:tgtEl>
                                          <p:spTgt spid="74"/>
                                        </p:tgtEl>
                                        <p:attrNameLst>
                                          <p:attrName>style.visibility</p:attrName>
                                        </p:attrNameLst>
                                      </p:cBhvr>
                                      <p:to>
                                        <p:strVal val="visible"/>
                                      </p:to>
                                    </p:set>
                                    <p:animEffect transition="in" filter="fade">
                                      <p:cBhvr>
                                        <p:cTn id="28" dur="1000"/>
                                        <p:tgtEl>
                                          <p:spTgt spid="74"/>
                                        </p:tgtEl>
                                      </p:cBhvr>
                                    </p:animEffect>
                                    <p:anim calcmode="lin" valueType="num">
                                      <p:cBhvr>
                                        <p:cTn id="29" dur="1000" fill="hold"/>
                                        <p:tgtEl>
                                          <p:spTgt spid="74"/>
                                        </p:tgtEl>
                                        <p:attrNameLst>
                                          <p:attrName>ppt_x</p:attrName>
                                        </p:attrNameLst>
                                      </p:cBhvr>
                                      <p:tavLst>
                                        <p:tav tm="0">
                                          <p:val>
                                            <p:strVal val="#ppt_x"/>
                                          </p:val>
                                        </p:tav>
                                        <p:tav tm="100000">
                                          <p:val>
                                            <p:strVal val="#ppt_x"/>
                                          </p:val>
                                        </p:tav>
                                      </p:tavLst>
                                    </p:anim>
                                    <p:anim calcmode="lin" valueType="num">
                                      <p:cBhvr>
                                        <p:cTn id="30" dur="1000" fill="hold"/>
                                        <p:tgtEl>
                                          <p:spTgt spid="74"/>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25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par>
                                <p:cTn id="37" presetID="10" presetClass="entr" presetSubtype="0" fill="hold" grpId="0" nodeType="withEffect">
                                  <p:stCondLst>
                                    <p:cond delay="250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par>
                                <p:cTn id="40" presetID="10" presetClass="entr" presetSubtype="0" fill="hold" grpId="0" nodeType="withEffect">
                                  <p:stCondLst>
                                    <p:cond delay="25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74" grpId="0"/>
      <p:bldP spid="8" grpId="0"/>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85">
            <a:extLst>
              <a:ext uri="{FF2B5EF4-FFF2-40B4-BE49-F238E27FC236}">
                <a16:creationId xmlns:a16="http://schemas.microsoft.com/office/drawing/2014/main" id="{00436DDD-6116-4C01-9169-B1AE69229DCE}"/>
              </a:ext>
            </a:extLst>
          </p:cNvPr>
          <p:cNvSpPr txBox="1"/>
          <p:nvPr/>
        </p:nvSpPr>
        <p:spPr>
          <a:xfrm>
            <a:off x="9184219" y="3630500"/>
            <a:ext cx="3381832" cy="367793"/>
          </a:xfrm>
          <a:prstGeom prst="rect">
            <a:avLst/>
          </a:prstGeom>
          <a:noFill/>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lvl="0" eaLnBrk="1" fontAlgn="auto" hangingPunct="1">
              <a:lnSpc>
                <a:spcPct val="130000"/>
              </a:lnSpc>
              <a:spcBef>
                <a:spcPts val="0"/>
              </a:spcBef>
              <a:spcAft>
                <a:spcPts val="0"/>
              </a:spcAft>
            </a:pPr>
            <a:r>
              <a:rPr lang="en-US" altLang="zh-CN" sz="2000" dirty="0">
                <a:ea typeface="微软雅黑" panose="020B0503020204020204" pitchFamily="34" charset="-122"/>
                <a:cs typeface="Calibri" panose="020F0502020204030204" pitchFamily="34" charset="0"/>
              </a:rPr>
              <a:t>reason</a:t>
            </a:r>
            <a:endParaRPr lang="zh-CN" altLang="en-US" sz="2000" dirty="0">
              <a:ea typeface="微软雅黑" panose="020B0503020204020204" pitchFamily="34" charset="-122"/>
              <a:cs typeface="Calibri" panose="020F0502020204030204" pitchFamily="34" charset="0"/>
            </a:endParaRPr>
          </a:p>
        </p:txBody>
      </p:sp>
      <p:sp>
        <p:nvSpPr>
          <p:cNvPr id="108" name="Rectangle 107">
            <a:extLst>
              <a:ext uri="{FF2B5EF4-FFF2-40B4-BE49-F238E27FC236}">
                <a16:creationId xmlns:a16="http://schemas.microsoft.com/office/drawing/2014/main" id="{5ACC6096-60CE-A540-BA05-51EB7FCC2EFC}"/>
              </a:ext>
            </a:extLst>
          </p:cNvPr>
          <p:cNvSpPr/>
          <p:nvPr/>
        </p:nvSpPr>
        <p:spPr>
          <a:xfrm>
            <a:off x="9703885" y="1806985"/>
            <a:ext cx="2001328" cy="89714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panose="020F0502020204030204" pitchFamily="34" charset="0"/>
              <a:cs typeface="Calibri" panose="020F0502020204030204" pitchFamily="34" charset="0"/>
            </a:endParaRPr>
          </a:p>
        </p:txBody>
      </p:sp>
      <p:sp>
        <p:nvSpPr>
          <p:cNvPr id="109" name="文本框 25">
            <a:extLst>
              <a:ext uri="{FF2B5EF4-FFF2-40B4-BE49-F238E27FC236}">
                <a16:creationId xmlns:a16="http://schemas.microsoft.com/office/drawing/2014/main" id="{D7963088-DF3E-A947-B5FF-F142EBA8B953}"/>
              </a:ext>
            </a:extLst>
          </p:cNvPr>
          <p:cNvSpPr txBox="1"/>
          <p:nvPr/>
        </p:nvSpPr>
        <p:spPr>
          <a:xfrm>
            <a:off x="3558868" y="672158"/>
            <a:ext cx="5238037"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Model Identification - Correlogram</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110" name="Picture 109">
            <a:extLst>
              <a:ext uri="{FF2B5EF4-FFF2-40B4-BE49-F238E27FC236}">
                <a16:creationId xmlns:a16="http://schemas.microsoft.com/office/drawing/2014/main" id="{88CF0195-7F3D-9B4F-98EE-6FF4B9EE29B2}"/>
              </a:ext>
            </a:extLst>
          </p:cNvPr>
          <p:cNvPicPr>
            <a:picLocks noChangeAspect="1"/>
          </p:cNvPicPr>
          <p:nvPr/>
        </p:nvPicPr>
        <p:blipFill>
          <a:blip r:embed="rId3"/>
          <a:stretch>
            <a:fillRect/>
          </a:stretch>
        </p:blipFill>
        <p:spPr>
          <a:xfrm>
            <a:off x="753292" y="1806985"/>
            <a:ext cx="6448305" cy="4264440"/>
          </a:xfrm>
          <a:prstGeom prst="rect">
            <a:avLst/>
          </a:prstGeom>
        </p:spPr>
      </p:pic>
    </p:spTree>
    <p:extLst>
      <p:ext uri="{BB962C8B-B14F-4D97-AF65-F5344CB8AC3E}">
        <p14:creationId xmlns:p14="http://schemas.microsoft.com/office/powerpoint/2010/main" val="338583343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109"/>
                                        </p:tgtEl>
                                        <p:attrNameLst>
                                          <p:attrName>style.visibility</p:attrName>
                                        </p:attrNameLst>
                                      </p:cBhvr>
                                      <p:to>
                                        <p:strVal val="visible"/>
                                      </p:to>
                                    </p:set>
                                    <p:animEffect transition="in" filter="fade">
                                      <p:cBhvr>
                                        <p:cTn id="13" dur="1000"/>
                                        <p:tgtEl>
                                          <p:spTgt spid="109"/>
                                        </p:tgtEl>
                                      </p:cBhvr>
                                    </p:animEffect>
                                    <p:anim calcmode="lin" valueType="num">
                                      <p:cBhvr>
                                        <p:cTn id="14" dur="1000" fill="hold"/>
                                        <p:tgtEl>
                                          <p:spTgt spid="109"/>
                                        </p:tgtEl>
                                        <p:attrNameLst>
                                          <p:attrName>ppt_x</p:attrName>
                                        </p:attrNameLst>
                                      </p:cBhvr>
                                      <p:tavLst>
                                        <p:tav tm="0">
                                          <p:val>
                                            <p:strVal val="#ppt_x"/>
                                          </p:val>
                                        </p:tav>
                                        <p:tav tm="100000">
                                          <p:val>
                                            <p:strVal val="#ppt_x"/>
                                          </p:val>
                                        </p:tav>
                                      </p:tavLst>
                                    </p:anim>
                                    <p:anim calcmode="lin" valueType="num">
                                      <p:cBhvr>
                                        <p:cTn id="15" dur="1000" fill="hold"/>
                                        <p:tgtEl>
                                          <p:spTgt spid="10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3"/>
          <p:cNvGrpSpPr/>
          <p:nvPr/>
        </p:nvGrpSpPr>
        <p:grpSpPr>
          <a:xfrm flipH="1">
            <a:off x="672859" y="1985855"/>
            <a:ext cx="1621003" cy="4026792"/>
            <a:chOff x="4716464" y="1527175"/>
            <a:chExt cx="2498724" cy="4810000"/>
          </a:xfrm>
        </p:grpSpPr>
        <p:sp>
          <p:nvSpPr>
            <p:cNvPr id="75" name="MH_Other_1"/>
            <p:cNvSpPr>
              <a:spLocks noChangeArrowheads="1"/>
            </p:cNvSpPr>
            <p:nvPr>
              <p:custDataLst>
                <p:tags r:id="rId1"/>
              </p:custDataLst>
            </p:nvPr>
          </p:nvSpPr>
          <p:spPr bwMode="auto">
            <a:xfrm>
              <a:off x="5611855" y="2329752"/>
              <a:ext cx="1603333" cy="1601513"/>
            </a:xfrm>
            <a:prstGeom prst="chevron">
              <a:avLst>
                <a:gd name="adj" fmla="val 50057"/>
              </a:avLst>
            </a:prstGeom>
            <a:solidFill>
              <a:schemeClr val="accent4"/>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sz="2000">
                <a:ea typeface="+mn-ea"/>
                <a:cs typeface="Calibri" panose="020F0502020204030204" pitchFamily="34" charset="0"/>
                <a:sym typeface="+mn-lt"/>
              </a:endParaRPr>
            </a:p>
          </p:txBody>
        </p:sp>
        <p:sp>
          <p:nvSpPr>
            <p:cNvPr id="76" name="MH_Other_3"/>
            <p:cNvSpPr/>
            <p:nvPr>
              <p:custDataLst>
                <p:tags r:id="rId2"/>
              </p:custDataLst>
            </p:nvPr>
          </p:nvSpPr>
          <p:spPr>
            <a:xfrm>
              <a:off x="5611855" y="3933085"/>
              <a:ext cx="1603333" cy="1603334"/>
            </a:xfrm>
            <a:prstGeom prst="chevron">
              <a:avLst/>
            </a:prstGeom>
            <a:solidFill>
              <a:schemeClr val="accent2">
                <a:lumMod val="75000"/>
              </a:schemeClr>
            </a:solidFill>
          </p:spPr>
          <p:txBody>
            <a:bodyPr lIns="0" tIns="0" rIns="0" bIns="0" anchor="ctr">
              <a:normAutofit/>
            </a:bodyPr>
            <a:lstStyle/>
            <a:p>
              <a:pPr algn="just">
                <a:lnSpc>
                  <a:spcPct val="130000"/>
                </a:lnSpc>
                <a:defRPr/>
              </a:pPr>
              <a:endParaRPr lang="zh-CN" altLang="en-US" sz="2000" dirty="0" err="1">
                <a:latin typeface="Calibri" panose="020F0502020204030204" pitchFamily="34" charset="0"/>
                <a:cs typeface="Calibri" panose="020F0502020204030204" pitchFamily="34" charset="0"/>
                <a:sym typeface="+mn-lt"/>
              </a:endParaRPr>
            </a:p>
          </p:txBody>
        </p:sp>
        <p:sp>
          <p:nvSpPr>
            <p:cNvPr id="77" name="MH_Other_7"/>
            <p:cNvSpPr/>
            <p:nvPr>
              <p:custDataLst>
                <p:tags r:id="rId3"/>
              </p:custDataLst>
            </p:nvPr>
          </p:nvSpPr>
          <p:spPr>
            <a:xfrm flipH="1">
              <a:off x="4716464" y="1527175"/>
              <a:ext cx="1603333" cy="1603334"/>
            </a:xfrm>
            <a:prstGeom prst="chevron">
              <a:avLst/>
            </a:prstGeom>
            <a:solidFill>
              <a:schemeClr val="accent2"/>
            </a:solidFill>
          </p:spPr>
          <p:txBody>
            <a:bodyPr lIns="0" tIns="0" rIns="0" bIns="0" anchor="ctr">
              <a:normAutofit/>
            </a:bodyPr>
            <a:lstStyle/>
            <a:p>
              <a:pPr algn="just">
                <a:lnSpc>
                  <a:spcPct val="130000"/>
                </a:lnSpc>
                <a:defRPr/>
              </a:pPr>
              <a:endParaRPr lang="zh-CN" altLang="en-US" sz="2000" dirty="0" err="1">
                <a:latin typeface="Calibri" panose="020F0502020204030204" pitchFamily="34" charset="0"/>
                <a:cs typeface="Calibri" panose="020F0502020204030204" pitchFamily="34" charset="0"/>
                <a:sym typeface="+mn-lt"/>
              </a:endParaRPr>
            </a:p>
          </p:txBody>
        </p:sp>
        <p:sp>
          <p:nvSpPr>
            <p:cNvPr id="78" name="MH_Other_9"/>
            <p:cNvSpPr>
              <a:spLocks noChangeArrowheads="1"/>
            </p:cNvSpPr>
            <p:nvPr>
              <p:custDataLst>
                <p:tags r:id="rId4"/>
              </p:custDataLst>
            </p:nvPr>
          </p:nvSpPr>
          <p:spPr bwMode="auto">
            <a:xfrm flipH="1">
              <a:off x="4716464" y="3130510"/>
              <a:ext cx="1603333" cy="1603333"/>
            </a:xfrm>
            <a:prstGeom prst="chevron">
              <a:avLst>
                <a:gd name="adj" fmla="val 50000"/>
              </a:avLst>
            </a:prstGeom>
            <a:solidFill>
              <a:schemeClr val="accent3"/>
            </a:solidFill>
            <a:ln>
              <a:noFill/>
            </a:ln>
          </p:spPr>
          <p:txBody>
            <a:bodyPr lIns="0" tIns="0" rIns="0" bIns="0"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eaLnBrk="1" hangingPunct="1">
                <a:lnSpc>
                  <a:spcPct val="130000"/>
                </a:lnSpc>
              </a:pPr>
              <a:endParaRPr lang="zh-CN" altLang="en-US" sz="2000">
                <a:ea typeface="+mn-ea"/>
                <a:cs typeface="Calibri" panose="020F0502020204030204" pitchFamily="34" charset="0"/>
                <a:sym typeface="+mn-lt"/>
              </a:endParaRPr>
            </a:p>
          </p:txBody>
        </p:sp>
        <p:sp>
          <p:nvSpPr>
            <p:cNvPr id="79" name="MH_Other_11"/>
            <p:cNvSpPr/>
            <p:nvPr>
              <p:custDataLst>
                <p:tags r:id="rId5"/>
              </p:custDataLst>
            </p:nvPr>
          </p:nvSpPr>
          <p:spPr>
            <a:xfrm flipH="1">
              <a:off x="4716464" y="4735662"/>
              <a:ext cx="1603333" cy="1601513"/>
            </a:xfrm>
            <a:prstGeom prst="chevron">
              <a:avLst/>
            </a:prstGeom>
            <a:solidFill>
              <a:schemeClr val="accent1"/>
            </a:solidFill>
          </p:spPr>
          <p:txBody>
            <a:bodyPr lIns="0" tIns="0" rIns="0" bIns="0" anchor="ctr">
              <a:normAutofit/>
            </a:bodyPr>
            <a:lstStyle/>
            <a:p>
              <a:pPr algn="just">
                <a:lnSpc>
                  <a:spcPct val="130000"/>
                </a:lnSpc>
                <a:defRPr/>
              </a:pPr>
              <a:endParaRPr lang="zh-CN" altLang="en-US" sz="2000" dirty="0" err="1">
                <a:latin typeface="Calibri" panose="020F0502020204030204" pitchFamily="34" charset="0"/>
                <a:cs typeface="Calibri" panose="020F0502020204030204" pitchFamily="34" charset="0"/>
                <a:sym typeface="+mn-lt"/>
              </a:endParaRPr>
            </a:p>
          </p:txBody>
        </p:sp>
      </p:grpSp>
      <p:sp>
        <p:nvSpPr>
          <p:cNvPr id="80" name="Rectangle 42"/>
          <p:cNvSpPr/>
          <p:nvPr/>
        </p:nvSpPr>
        <p:spPr>
          <a:xfrm>
            <a:off x="2418179" y="1928317"/>
            <a:ext cx="2236342" cy="888677"/>
          </a:xfrm>
          <a:prstGeom prst="rect">
            <a:avLst/>
          </a:prstGeom>
          <a:noFill/>
          <a:ln w="12700" cap="flat" cmpd="sng" algn="ctr">
            <a:noFill/>
            <a:prstDash val="solid"/>
          </a:ln>
          <a:effectLst/>
        </p:spPr>
        <p:txBody>
          <a:bodyPr lIns="91440" tIns="0" rIns="91440" bIns="0" rtlCol="0" anchor="t"/>
          <a:lstStyle/>
          <a:p>
            <a:pPr algn="ctr">
              <a:defRPr/>
            </a:pPr>
            <a:r>
              <a:rPr lang="en-US" altLang="zh-CN" sz="2000" dirty="0">
                <a:latin typeface="Calibri" panose="020F0502020204030204" pitchFamily="34" charset="0"/>
                <a:cs typeface="Calibri" panose="020F0502020204030204" pitchFamily="34" charset="0"/>
                <a:sym typeface="+mn-lt"/>
              </a:rPr>
              <a:t>ARMA()</a:t>
            </a:r>
          </a:p>
          <a:p>
            <a:pPr algn="ctr">
              <a:defRPr/>
            </a:pPr>
            <a:r>
              <a:rPr lang="en-US" altLang="zh-CN" sz="2000" dirty="0">
                <a:latin typeface="Calibri" panose="020F0502020204030204" pitchFamily="34" charset="0"/>
                <a:cs typeface="Calibri" panose="020F0502020204030204" pitchFamily="34" charset="0"/>
                <a:sym typeface="+mn-lt"/>
              </a:rPr>
              <a:t>SSR = </a:t>
            </a:r>
          </a:p>
          <a:p>
            <a:pPr algn="ctr">
              <a:defRPr/>
            </a:pPr>
            <a:r>
              <a:rPr lang="en-US" altLang="zh-CN" sz="2000" dirty="0">
                <a:latin typeface="Calibri" panose="020F0502020204030204" pitchFamily="34" charset="0"/>
                <a:cs typeface="Calibri" panose="020F0502020204030204" pitchFamily="34" charset="0"/>
                <a:sym typeface="+mn-lt"/>
              </a:rPr>
              <a:t>AIC = </a:t>
            </a:r>
          </a:p>
          <a:p>
            <a:pPr algn="ctr">
              <a:defRPr/>
            </a:pPr>
            <a:endParaRPr lang="en-US" sz="2000" kern="0" dirty="0">
              <a:latin typeface="Calibri" panose="020F0502020204030204" pitchFamily="34" charset="0"/>
              <a:cs typeface="Calibri" panose="020F0502020204030204" pitchFamily="34" charset="0"/>
              <a:sym typeface="+mn-lt"/>
            </a:endParaRPr>
          </a:p>
        </p:txBody>
      </p:sp>
      <p:sp>
        <p:nvSpPr>
          <p:cNvPr id="81" name="Rectangle 42"/>
          <p:cNvSpPr/>
          <p:nvPr/>
        </p:nvSpPr>
        <p:spPr>
          <a:xfrm>
            <a:off x="2418178" y="3540672"/>
            <a:ext cx="2236342" cy="870920"/>
          </a:xfrm>
          <a:prstGeom prst="rect">
            <a:avLst/>
          </a:prstGeom>
          <a:noFill/>
          <a:ln w="12700" cap="flat" cmpd="sng" algn="ctr">
            <a:noFill/>
            <a:prstDash val="solid"/>
          </a:ln>
          <a:effectLst/>
        </p:spPr>
        <p:txBody>
          <a:bodyPr lIns="91440" tIns="0" rIns="91440" bIns="0" rtlCol="0" anchor="t"/>
          <a:lstStyle/>
          <a:p>
            <a:pPr algn="ctr">
              <a:defRPr/>
            </a:pPr>
            <a:r>
              <a:rPr lang="en-US" altLang="zh-CN" sz="2000" dirty="0">
                <a:latin typeface="Calibri" panose="020F0502020204030204" pitchFamily="34" charset="0"/>
                <a:cs typeface="Calibri" panose="020F0502020204030204" pitchFamily="34" charset="0"/>
                <a:sym typeface="+mn-lt"/>
              </a:rPr>
              <a:t>ARMA()</a:t>
            </a:r>
          </a:p>
          <a:p>
            <a:pPr algn="ctr">
              <a:defRPr/>
            </a:pPr>
            <a:r>
              <a:rPr lang="en-US" altLang="zh-CN" sz="2000" dirty="0">
                <a:latin typeface="Calibri" panose="020F0502020204030204" pitchFamily="34" charset="0"/>
                <a:cs typeface="Calibri" panose="020F0502020204030204" pitchFamily="34" charset="0"/>
                <a:sym typeface="+mn-lt"/>
              </a:rPr>
              <a:t>SSR = </a:t>
            </a:r>
          </a:p>
          <a:p>
            <a:pPr algn="ctr">
              <a:defRPr/>
            </a:pPr>
            <a:r>
              <a:rPr lang="en-US" altLang="zh-CN" sz="2000" dirty="0">
                <a:latin typeface="Calibri" panose="020F0502020204030204" pitchFamily="34" charset="0"/>
                <a:cs typeface="Calibri" panose="020F0502020204030204" pitchFamily="34" charset="0"/>
                <a:sym typeface="+mn-lt"/>
              </a:rPr>
              <a:t>AIC = </a:t>
            </a:r>
          </a:p>
        </p:txBody>
      </p:sp>
      <p:sp>
        <p:nvSpPr>
          <p:cNvPr id="82" name="Rectangle 42"/>
          <p:cNvSpPr/>
          <p:nvPr/>
        </p:nvSpPr>
        <p:spPr>
          <a:xfrm>
            <a:off x="2418177" y="5118516"/>
            <a:ext cx="2236342" cy="888676"/>
          </a:xfrm>
          <a:prstGeom prst="rect">
            <a:avLst/>
          </a:prstGeom>
          <a:noFill/>
          <a:ln w="12700" cap="flat" cmpd="sng" algn="ctr">
            <a:noFill/>
            <a:prstDash val="solid"/>
          </a:ln>
          <a:effectLst/>
        </p:spPr>
        <p:txBody>
          <a:bodyPr lIns="91440" tIns="0" rIns="91440" bIns="0" rtlCol="0" anchor="t"/>
          <a:lstStyle/>
          <a:p>
            <a:pPr algn="ctr">
              <a:defRPr/>
            </a:pPr>
            <a:r>
              <a:rPr lang="en-US" altLang="zh-CN" sz="2000" dirty="0">
                <a:latin typeface="Calibri" panose="020F0502020204030204" pitchFamily="34" charset="0"/>
                <a:cs typeface="Calibri" panose="020F0502020204030204" pitchFamily="34" charset="0"/>
                <a:sym typeface="+mn-lt"/>
              </a:rPr>
              <a:t>ARMA()</a:t>
            </a:r>
          </a:p>
          <a:p>
            <a:pPr algn="ctr">
              <a:defRPr/>
            </a:pPr>
            <a:r>
              <a:rPr lang="en-US" altLang="zh-CN" sz="2000" dirty="0">
                <a:latin typeface="Calibri" panose="020F0502020204030204" pitchFamily="34" charset="0"/>
                <a:cs typeface="Calibri" panose="020F0502020204030204" pitchFamily="34" charset="0"/>
                <a:sym typeface="+mn-lt"/>
              </a:rPr>
              <a:t>SSR = </a:t>
            </a:r>
          </a:p>
          <a:p>
            <a:pPr algn="ctr">
              <a:defRPr/>
            </a:pPr>
            <a:r>
              <a:rPr lang="en-US" altLang="zh-CN" sz="2000" dirty="0">
                <a:latin typeface="Calibri" panose="020F0502020204030204" pitchFamily="34" charset="0"/>
                <a:cs typeface="Calibri" panose="020F0502020204030204" pitchFamily="34" charset="0"/>
                <a:sym typeface="+mn-lt"/>
              </a:rPr>
              <a:t>AIC = </a:t>
            </a:r>
          </a:p>
        </p:txBody>
      </p:sp>
      <p:sp>
        <p:nvSpPr>
          <p:cNvPr id="14" name="文本框 25">
            <a:extLst>
              <a:ext uri="{FF2B5EF4-FFF2-40B4-BE49-F238E27FC236}">
                <a16:creationId xmlns:a16="http://schemas.microsoft.com/office/drawing/2014/main" id="{4285E763-D88E-F045-B1E2-078EB8BFAB99}"/>
              </a:ext>
            </a:extLst>
          </p:cNvPr>
          <p:cNvSpPr txBox="1"/>
          <p:nvPr/>
        </p:nvSpPr>
        <p:spPr>
          <a:xfrm>
            <a:off x="4835579" y="672158"/>
            <a:ext cx="2807820"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Model</a:t>
            </a:r>
            <a:r>
              <a:rPr kumimoji="1" lang="zh-CN" altLang="en-US" sz="2800" dirty="0">
                <a:solidFill>
                  <a:schemeClr val="bg1"/>
                </a:solidFill>
                <a:latin typeface="Calibri" panose="020F0502020204030204" pitchFamily="34" charset="0"/>
                <a:cs typeface="Calibri" panose="020F0502020204030204" pitchFamily="34" charset="0"/>
              </a:rPr>
              <a:t> </a:t>
            </a:r>
            <a:r>
              <a:rPr kumimoji="1" lang="en-US" altLang="zh-CN" sz="2800" dirty="0">
                <a:solidFill>
                  <a:schemeClr val="bg1"/>
                </a:solidFill>
                <a:latin typeface="Calibri" panose="020F0502020204030204" pitchFamily="34" charset="0"/>
                <a:cs typeface="Calibri" panose="020F0502020204030204" pitchFamily="34" charset="0"/>
              </a:rPr>
              <a:t>Evaluation</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15" name="Picture 14">
            <a:extLst>
              <a:ext uri="{FF2B5EF4-FFF2-40B4-BE49-F238E27FC236}">
                <a16:creationId xmlns:a16="http://schemas.microsoft.com/office/drawing/2014/main" id="{F618DCDC-7B6E-5C4F-A6CA-1C8AE233F5B9}"/>
              </a:ext>
            </a:extLst>
          </p:cNvPr>
          <p:cNvPicPr>
            <a:picLocks noChangeAspect="1"/>
          </p:cNvPicPr>
          <p:nvPr/>
        </p:nvPicPr>
        <p:blipFill>
          <a:blip r:embed="rId8"/>
          <a:stretch>
            <a:fillRect/>
          </a:stretch>
        </p:blipFill>
        <p:spPr>
          <a:xfrm>
            <a:off x="4835579" y="2847820"/>
            <a:ext cx="4829373" cy="3645127"/>
          </a:xfrm>
          <a:prstGeom prst="rect">
            <a:avLst/>
          </a:prstGeom>
        </p:spPr>
      </p:pic>
      <p:sp>
        <p:nvSpPr>
          <p:cNvPr id="13" name="矩形 158">
            <a:extLst>
              <a:ext uri="{FF2B5EF4-FFF2-40B4-BE49-F238E27FC236}">
                <a16:creationId xmlns:a16="http://schemas.microsoft.com/office/drawing/2014/main" id="{313A96CE-FCF3-F542-88E6-5C87B58E085C}"/>
              </a:ext>
            </a:extLst>
          </p:cNvPr>
          <p:cNvSpPr/>
          <p:nvPr/>
        </p:nvSpPr>
        <p:spPr>
          <a:xfrm>
            <a:off x="7301913" y="2120410"/>
            <a:ext cx="4174470" cy="707886"/>
          </a:xfrm>
          <a:prstGeom prst="rect">
            <a:avLst/>
          </a:prstGeom>
        </p:spPr>
        <p:txBody>
          <a:bodyPr wrap="square">
            <a:spAutoFit/>
          </a:bodyPr>
          <a:lstStyle/>
          <a:p>
            <a:r>
              <a:rPr lang="en-US" altLang="zh-CN" sz="2000" dirty="0">
                <a:latin typeface="Calibri" panose="020F0502020204030204" pitchFamily="34" charset="0"/>
                <a:cs typeface="Calibri" panose="020F0502020204030204" pitchFamily="34" charset="0"/>
                <a:sym typeface="+mn-lt"/>
              </a:rPr>
              <a:t>From the ACF we can find that,</a:t>
            </a:r>
          </a:p>
          <a:p>
            <a:endParaRPr lang="zh-CN" altLang="en-US" sz="2000"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98791807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up)">
                                      <p:cBhvr>
                                        <p:cTn id="7" dur="500"/>
                                        <p:tgtEl>
                                          <p:spTgt spid="74"/>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right)">
                                      <p:cBhvr>
                                        <p:cTn id="11" dur="500"/>
                                        <p:tgtEl>
                                          <p:spTgt spid="80"/>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81"/>
                                        </p:tgtEl>
                                        <p:attrNameLst>
                                          <p:attrName>style.visibility</p:attrName>
                                        </p:attrNameLst>
                                      </p:cBhvr>
                                      <p:to>
                                        <p:strVal val="visible"/>
                                      </p:to>
                                    </p:set>
                                    <p:animEffect transition="in" filter="wipe(right)">
                                      <p:cBhvr>
                                        <p:cTn id="15" dur="500"/>
                                        <p:tgtEl>
                                          <p:spTgt spid="81"/>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right)">
                                      <p:cBhvr>
                                        <p:cTn id="19" dur="500"/>
                                        <p:tgtEl>
                                          <p:spTgt spid="82"/>
                                        </p:tgtEl>
                                      </p:cBhvr>
                                    </p:animEffect>
                                  </p:childTnLst>
                                </p:cTn>
                              </p:par>
                            </p:childTnLst>
                          </p:cTn>
                        </p:par>
                        <p:par>
                          <p:cTn id="20" fill="hold">
                            <p:stCondLst>
                              <p:cond delay="2000"/>
                            </p:stCondLst>
                            <p:childTnLst>
                              <p:par>
                                <p:cTn id="21" presetID="42" presetClass="entr" presetSubtype="0" fill="hold" grpId="0" nodeType="afterEffect">
                                  <p:stCondLst>
                                    <p:cond delay="0"/>
                                  </p:stCondLst>
                                  <p:iterate type="lt">
                                    <p:tmPct val="10000"/>
                                  </p:iterate>
                                  <p:childTnLst>
                                    <p:set>
                                      <p:cBhvr>
                                        <p:cTn id="22" dur="1" fill="hold">
                                          <p:stCondLst>
                                            <p:cond delay="0"/>
                                          </p:stCondLst>
                                        </p:cTn>
                                        <p:tgtEl>
                                          <p:spTgt spid="14"/>
                                        </p:tgtEl>
                                        <p:attrNameLst>
                                          <p:attrName>style.visibility</p:attrName>
                                        </p:attrNameLst>
                                      </p:cBhvr>
                                      <p:to>
                                        <p:strVal val="visible"/>
                                      </p:to>
                                    </p:set>
                                    <p:animEffect transition="in" filter="fade">
                                      <p:cBhvr>
                                        <p:cTn id="23" dur="1000"/>
                                        <p:tgtEl>
                                          <p:spTgt spid="14"/>
                                        </p:tgtEl>
                                      </p:cBhvr>
                                    </p:animEffect>
                                    <p:anim calcmode="lin" valueType="num">
                                      <p:cBhvr>
                                        <p:cTn id="24" dur="1000" fill="hold"/>
                                        <p:tgtEl>
                                          <p:spTgt spid="14"/>
                                        </p:tgtEl>
                                        <p:attrNameLst>
                                          <p:attrName>ppt_x</p:attrName>
                                        </p:attrNameLst>
                                      </p:cBhvr>
                                      <p:tavLst>
                                        <p:tav tm="0">
                                          <p:val>
                                            <p:strVal val="#ppt_x"/>
                                          </p:val>
                                        </p:tav>
                                        <p:tav tm="100000">
                                          <p:val>
                                            <p:strVal val="#ppt_x"/>
                                          </p:val>
                                        </p:tav>
                                      </p:tavLst>
                                    </p:anim>
                                    <p:anim calcmode="lin" valueType="num">
                                      <p:cBhvr>
                                        <p:cTn id="25" dur="1000" fill="hold"/>
                                        <p:tgtEl>
                                          <p:spTgt spid="14"/>
                                        </p:tgtEl>
                                        <p:attrNameLst>
                                          <p:attrName>ppt_y</p:attrName>
                                        </p:attrNameLst>
                                      </p:cBhvr>
                                      <p:tavLst>
                                        <p:tav tm="0">
                                          <p:val>
                                            <p:strVal val="#ppt_y+.1"/>
                                          </p:val>
                                        </p:tav>
                                        <p:tav tm="100000">
                                          <p:val>
                                            <p:strVal val="#ppt_y"/>
                                          </p:val>
                                        </p:tav>
                                      </p:tavLst>
                                    </p:anim>
                                  </p:childTnLst>
                                </p:cTn>
                              </p:par>
                              <p:par>
                                <p:cTn id="26" presetID="10" presetClass="entr" presetSubtype="0" fill="hold" grpId="0" nodeType="withEffect">
                                  <p:stCondLst>
                                    <p:cond delay="25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P spid="14"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663052" y="672158"/>
            <a:ext cx="3005951"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Forecast Evaluation</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17" name="矩形 158">
            <a:extLst>
              <a:ext uri="{FF2B5EF4-FFF2-40B4-BE49-F238E27FC236}">
                <a16:creationId xmlns:a16="http://schemas.microsoft.com/office/drawing/2014/main" id="{8A72C066-2144-F74B-93AF-01AAEE2A51D7}"/>
              </a:ext>
            </a:extLst>
          </p:cNvPr>
          <p:cNvSpPr/>
          <p:nvPr/>
        </p:nvSpPr>
        <p:spPr>
          <a:xfrm>
            <a:off x="7301913" y="2120410"/>
            <a:ext cx="4174470" cy="4708981"/>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Theil Inequality Coefficient: 3.4% indicates a very good fit.</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Bias Proportion: 5%</a:t>
            </a:r>
          </a:p>
          <a:p>
            <a:r>
              <a:rPr lang="en-US" sz="2000" dirty="0">
                <a:latin typeface="Calibri" panose="020F0502020204030204" pitchFamily="34" charset="0"/>
                <a:cs typeface="Calibri" panose="020F0502020204030204" pitchFamily="34" charset="0"/>
              </a:rPr>
              <a:t>the forecast for the mean are very close to the actual values.</a:t>
            </a: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Variance Proportion: 0.3% </a:t>
            </a:r>
          </a:p>
          <a:p>
            <a:r>
              <a:rPr lang="en-US" sz="2000" dirty="0">
                <a:latin typeface="Calibri" panose="020F0502020204030204" pitchFamily="34" charset="0"/>
                <a:cs typeface="Calibri" panose="020F0502020204030204" pitchFamily="34" charset="0"/>
              </a:rPr>
              <a:t>the variance of the forecasts is almost perfect! This is due to modelling seasonal behavior.</a:t>
            </a:r>
          </a:p>
          <a:p>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Covariance Proportion: 94.6%</a:t>
            </a:r>
          </a:p>
          <a:p>
            <a:r>
              <a:rPr lang="en-US" sz="2000" dirty="0">
                <a:latin typeface="Calibri" panose="020F0502020204030204" pitchFamily="34" charset="0"/>
                <a:cs typeface="Calibri" panose="020F0502020204030204" pitchFamily="34" charset="0"/>
              </a:rPr>
              <a:t>a big proportion of forecasting errors are unsystematic.</a:t>
            </a:r>
          </a:p>
        </p:txBody>
      </p:sp>
    </p:spTree>
    <p:extLst>
      <p:ext uri="{BB962C8B-B14F-4D97-AF65-F5344CB8AC3E}">
        <p14:creationId xmlns:p14="http://schemas.microsoft.com/office/powerpoint/2010/main" val="71932358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290389" y="672158"/>
            <a:ext cx="3836628"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Mixed ARIMA Regression</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3" name="Picture 2" descr="A screenshot of text&#10;&#10;Description automatically generated">
            <a:extLst>
              <a:ext uri="{FF2B5EF4-FFF2-40B4-BE49-F238E27FC236}">
                <a16:creationId xmlns:a16="http://schemas.microsoft.com/office/drawing/2014/main" id="{70E95BD5-A325-A341-B7A4-22D4AC8FB0A0}"/>
              </a:ext>
            </a:extLst>
          </p:cNvPr>
          <p:cNvPicPr>
            <a:picLocks noChangeAspect="1"/>
          </p:cNvPicPr>
          <p:nvPr/>
        </p:nvPicPr>
        <p:blipFill>
          <a:blip r:embed="rId3"/>
          <a:stretch>
            <a:fillRect/>
          </a:stretch>
        </p:blipFill>
        <p:spPr>
          <a:xfrm>
            <a:off x="213827" y="1545208"/>
            <a:ext cx="4676317" cy="5312791"/>
          </a:xfrm>
          <a:prstGeom prst="rect">
            <a:avLst/>
          </a:prstGeom>
        </p:spPr>
      </p:pic>
      <p:pic>
        <p:nvPicPr>
          <p:cNvPr id="16" name="Picture 15">
            <a:extLst>
              <a:ext uri="{FF2B5EF4-FFF2-40B4-BE49-F238E27FC236}">
                <a16:creationId xmlns:a16="http://schemas.microsoft.com/office/drawing/2014/main" id="{AB85D58C-E2F3-D14F-AD8E-074E11AD12C1}"/>
              </a:ext>
            </a:extLst>
          </p:cNvPr>
          <p:cNvPicPr>
            <a:picLocks noChangeAspect="1"/>
          </p:cNvPicPr>
          <p:nvPr/>
        </p:nvPicPr>
        <p:blipFill>
          <a:blip r:embed="rId4"/>
          <a:stretch>
            <a:fillRect/>
          </a:stretch>
        </p:blipFill>
        <p:spPr>
          <a:xfrm>
            <a:off x="5090220" y="1545208"/>
            <a:ext cx="6887953" cy="4361547"/>
          </a:xfrm>
          <a:prstGeom prst="rect">
            <a:avLst/>
          </a:prstGeom>
        </p:spPr>
      </p:pic>
    </p:spTree>
    <p:extLst>
      <p:ext uri="{BB962C8B-B14F-4D97-AF65-F5344CB8AC3E}">
        <p14:creationId xmlns:p14="http://schemas.microsoft.com/office/powerpoint/2010/main" val="317065871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083355" y="672158"/>
            <a:ext cx="4263347"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Johansen Cointegration Test</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0D19F15E-B14D-EE4D-9628-3510129ABC03}"/>
              </a:ext>
            </a:extLst>
          </p:cNvPr>
          <p:cNvPicPr>
            <a:picLocks noChangeAspect="1"/>
          </p:cNvPicPr>
          <p:nvPr/>
        </p:nvPicPr>
        <p:blipFill>
          <a:blip r:embed="rId3"/>
          <a:stretch>
            <a:fillRect/>
          </a:stretch>
        </p:blipFill>
        <p:spPr>
          <a:xfrm>
            <a:off x="-1184790" y="1462354"/>
            <a:ext cx="7670800" cy="5880100"/>
          </a:xfrm>
          <a:prstGeom prst="rect">
            <a:avLst/>
          </a:prstGeom>
        </p:spPr>
      </p:pic>
      <p:pic>
        <p:nvPicPr>
          <p:cNvPr id="4" name="Picture 3">
            <a:extLst>
              <a:ext uri="{FF2B5EF4-FFF2-40B4-BE49-F238E27FC236}">
                <a16:creationId xmlns:a16="http://schemas.microsoft.com/office/drawing/2014/main" id="{F7E7A54A-1E1F-9441-934D-34F8E8B4EE4C}"/>
              </a:ext>
            </a:extLst>
          </p:cNvPr>
          <p:cNvPicPr>
            <a:picLocks noChangeAspect="1"/>
          </p:cNvPicPr>
          <p:nvPr/>
        </p:nvPicPr>
        <p:blipFill>
          <a:blip r:embed="rId4"/>
          <a:stretch>
            <a:fillRect/>
          </a:stretch>
        </p:blipFill>
        <p:spPr>
          <a:xfrm>
            <a:off x="2161107" y="1083235"/>
            <a:ext cx="5457962" cy="6858000"/>
          </a:xfrm>
          <a:prstGeom prst="rect">
            <a:avLst/>
          </a:prstGeom>
        </p:spPr>
      </p:pic>
      <p:sp>
        <p:nvSpPr>
          <p:cNvPr id="7" name="矩形 158">
            <a:extLst>
              <a:ext uri="{FF2B5EF4-FFF2-40B4-BE49-F238E27FC236}">
                <a16:creationId xmlns:a16="http://schemas.microsoft.com/office/drawing/2014/main" id="{AED20127-F0D2-744B-B9CA-A75ED014522B}"/>
              </a:ext>
            </a:extLst>
          </p:cNvPr>
          <p:cNvSpPr/>
          <p:nvPr/>
        </p:nvSpPr>
        <p:spPr>
          <a:xfrm>
            <a:off x="7301913" y="2120410"/>
            <a:ext cx="4174470" cy="4093428"/>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theory of co-integration allows us to integrate short-run dynamics with long-run equilibrium.</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trace rank test suggest that there is only 1 co-integration equation at 5% level as the hypothesis that there is at most 1 cointegration equations cannot be rejected.</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0189480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980501" y="672158"/>
            <a:ext cx="2160913"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Cointegration</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5" name="矩形 158">
            <a:extLst>
              <a:ext uri="{FF2B5EF4-FFF2-40B4-BE49-F238E27FC236}">
                <a16:creationId xmlns:a16="http://schemas.microsoft.com/office/drawing/2014/main" id="{3B0F8801-D0DB-0442-87EC-148F773B021A}"/>
              </a:ext>
            </a:extLst>
          </p:cNvPr>
          <p:cNvSpPr/>
          <p:nvPr/>
        </p:nvSpPr>
        <p:spPr>
          <a:xfrm>
            <a:off x="7301913" y="2120410"/>
            <a:ext cx="4174470" cy="1938992"/>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theory of co-integration allows us to integrate short-run dynamics with long-run equilibrium.</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804BEA96-9E68-464E-8988-F65BCDCE8D74}"/>
              </a:ext>
            </a:extLst>
          </p:cNvPr>
          <p:cNvPicPr>
            <a:picLocks noChangeAspect="1"/>
          </p:cNvPicPr>
          <p:nvPr/>
        </p:nvPicPr>
        <p:blipFill>
          <a:blip r:embed="rId3"/>
          <a:stretch>
            <a:fillRect/>
          </a:stretch>
        </p:blipFill>
        <p:spPr>
          <a:xfrm>
            <a:off x="-1285635" y="1775353"/>
            <a:ext cx="8737600" cy="4216400"/>
          </a:xfrm>
          <a:prstGeom prst="rect">
            <a:avLst/>
          </a:prstGeom>
        </p:spPr>
      </p:pic>
      <p:pic>
        <p:nvPicPr>
          <p:cNvPr id="7" name="Picture 6" descr="A picture containing map, text&#10;&#10;Description automatically generated">
            <a:extLst>
              <a:ext uri="{FF2B5EF4-FFF2-40B4-BE49-F238E27FC236}">
                <a16:creationId xmlns:a16="http://schemas.microsoft.com/office/drawing/2014/main" id="{3875D1A9-BDA5-FA40-98B9-8FF79BC5852A}"/>
              </a:ext>
            </a:extLst>
          </p:cNvPr>
          <p:cNvPicPr>
            <a:picLocks noChangeAspect="1"/>
          </p:cNvPicPr>
          <p:nvPr/>
        </p:nvPicPr>
        <p:blipFill>
          <a:blip r:embed="rId4"/>
          <a:stretch>
            <a:fillRect/>
          </a:stretch>
        </p:blipFill>
        <p:spPr>
          <a:xfrm>
            <a:off x="7451965" y="3311078"/>
            <a:ext cx="4706471" cy="3429000"/>
          </a:xfrm>
          <a:prstGeom prst="rect">
            <a:avLst/>
          </a:prstGeom>
        </p:spPr>
      </p:pic>
    </p:spTree>
    <p:extLst>
      <p:ext uri="{BB962C8B-B14F-4D97-AF65-F5344CB8AC3E}">
        <p14:creationId xmlns:p14="http://schemas.microsoft.com/office/powerpoint/2010/main" val="407155536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Calibri" panose="020F0502020204030204" pitchFamily="34" charset="0"/>
              <a:cs typeface="Calibri" panose="020F0502020204030204" pitchFamily="34" charset="0"/>
            </a:endParaRPr>
          </a:p>
        </p:txBody>
      </p:sp>
      <p:grpSp>
        <p:nvGrpSpPr>
          <p:cNvPr id="13" name="组合 11"/>
          <p:cNvGrpSpPr>
            <a:grpSpLocks/>
          </p:cNvGrpSpPr>
          <p:nvPr/>
        </p:nvGrpSpPr>
        <p:grpSpPr bwMode="auto">
          <a:xfrm>
            <a:off x="271254" y="514442"/>
            <a:ext cx="3523380" cy="735625"/>
            <a:chOff x="3886200" y="188686"/>
            <a:chExt cx="4699000" cy="979713"/>
          </a:xfrm>
        </p:grpSpPr>
        <p:sp>
          <p:nvSpPr>
            <p:cNvPr id="14" name="任意多边形 18"/>
            <p:cNvSpPr/>
            <p:nvPr/>
          </p:nvSpPr>
          <p:spPr>
            <a:xfrm>
              <a:off x="3886200" y="188686"/>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latin typeface="Calibri" panose="020F0502020204030204" pitchFamily="34" charset="0"/>
                <a:cs typeface="Calibri" panose="020F0502020204030204" pitchFamily="34" charset="0"/>
              </a:endParaRPr>
            </a:p>
          </p:txBody>
        </p:sp>
        <p:sp>
          <p:nvSpPr>
            <p:cNvPr id="15" name="任意多边形 20"/>
            <p:cNvSpPr/>
            <p:nvPr/>
          </p:nvSpPr>
          <p:spPr>
            <a:xfrm>
              <a:off x="4089400" y="283804"/>
              <a:ext cx="4495800" cy="884595"/>
            </a:xfrm>
            <a:custGeom>
              <a:avLst/>
              <a:gdLst>
                <a:gd name="connsiteX0" fmla="*/ 0 w 4495800"/>
                <a:gd name="connsiteY0" fmla="*/ 285750 h 1981200"/>
                <a:gd name="connsiteX1" fmla="*/ 419100 w 4495800"/>
                <a:gd name="connsiteY1" fmla="*/ 1866900 h 1981200"/>
                <a:gd name="connsiteX2" fmla="*/ 4114800 w 4495800"/>
                <a:gd name="connsiteY2" fmla="*/ 1981200 h 1981200"/>
                <a:gd name="connsiteX3" fmla="*/ 4495800 w 4495800"/>
                <a:gd name="connsiteY3" fmla="*/ 0 h 1981200"/>
                <a:gd name="connsiteX4" fmla="*/ 0 w 4495800"/>
                <a:gd name="connsiteY4" fmla="*/ 285750 h 198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5800" h="1981200">
                  <a:moveTo>
                    <a:pt x="0" y="285750"/>
                  </a:moveTo>
                  <a:lnTo>
                    <a:pt x="419100" y="1866900"/>
                  </a:lnTo>
                  <a:lnTo>
                    <a:pt x="4114800" y="1981200"/>
                  </a:lnTo>
                  <a:lnTo>
                    <a:pt x="4495800" y="0"/>
                  </a:lnTo>
                  <a:lnTo>
                    <a:pt x="0" y="285750"/>
                  </a:lnTo>
                  <a:close/>
                </a:path>
              </a:pathLst>
            </a:custGeom>
            <a:solidFill>
              <a:schemeClr val="accent2">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2800" dirty="0">
                  <a:latin typeface="Calibri" panose="020F0502020204030204" pitchFamily="34" charset="0"/>
                  <a:cs typeface="Calibri" panose="020F0502020204030204" pitchFamily="34" charset="0"/>
                </a:rPr>
                <a:t>CONTENTS</a:t>
              </a:r>
              <a:endParaRPr lang="zh-CN" altLang="en-US" sz="2800" dirty="0">
                <a:latin typeface="Calibri" panose="020F0502020204030204" pitchFamily="34" charset="0"/>
                <a:cs typeface="Calibri" panose="020F0502020204030204" pitchFamily="34" charset="0"/>
              </a:endParaRPr>
            </a:p>
          </p:txBody>
        </p:sp>
      </p:grpSp>
      <p:sp>
        <p:nvSpPr>
          <p:cNvPr id="6" name="椭圆 5"/>
          <p:cNvSpPr/>
          <p:nvPr/>
        </p:nvSpPr>
        <p:spPr>
          <a:xfrm>
            <a:off x="1864630" y="2585352"/>
            <a:ext cx="1495272" cy="1495354"/>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Calibri" panose="020F0502020204030204" pitchFamily="34" charset="0"/>
                <a:ea typeface="微软雅黑" pitchFamily="34" charset="-122"/>
                <a:cs typeface="Calibri" panose="020F0502020204030204" pitchFamily="34" charset="0"/>
              </a:rPr>
              <a:t>STEP 1</a:t>
            </a:r>
            <a:endParaRPr lang="zh-CN" altLang="en-US" sz="2400" b="1" dirty="0">
              <a:latin typeface="Calibri" panose="020F0502020204030204" pitchFamily="34" charset="0"/>
              <a:ea typeface="微软雅黑" pitchFamily="34" charset="-122"/>
              <a:cs typeface="Calibri" panose="020F0502020204030204" pitchFamily="34" charset="0"/>
            </a:endParaRPr>
          </a:p>
        </p:txBody>
      </p:sp>
      <p:sp>
        <p:nvSpPr>
          <p:cNvPr id="7" name="椭圆 6"/>
          <p:cNvSpPr/>
          <p:nvPr/>
        </p:nvSpPr>
        <p:spPr>
          <a:xfrm>
            <a:off x="4140043" y="3070029"/>
            <a:ext cx="1495272" cy="1495354"/>
          </a:xfrm>
          <a:prstGeom prst="ellipse">
            <a:avLst/>
          </a:prstGeom>
          <a:solidFill>
            <a:schemeClr val="accent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2400" b="1" dirty="0">
                <a:latin typeface="Calibri" panose="020F0502020204030204" pitchFamily="34" charset="0"/>
                <a:ea typeface="微软雅黑" pitchFamily="34" charset="-122"/>
                <a:cs typeface="Calibri" panose="020F0502020204030204" pitchFamily="34" charset="0"/>
              </a:rPr>
              <a:t>STEP 2</a:t>
            </a:r>
            <a:endParaRPr lang="zh-CN" altLang="en-US" sz="2400" b="1" dirty="0">
              <a:latin typeface="Calibri" panose="020F0502020204030204" pitchFamily="34" charset="0"/>
              <a:ea typeface="微软雅黑" pitchFamily="34" charset="-122"/>
              <a:cs typeface="Calibri" panose="020F0502020204030204" pitchFamily="34" charset="0"/>
            </a:endParaRPr>
          </a:p>
        </p:txBody>
      </p:sp>
      <p:sp>
        <p:nvSpPr>
          <p:cNvPr id="8" name="椭圆 7"/>
          <p:cNvSpPr/>
          <p:nvPr/>
        </p:nvSpPr>
        <p:spPr>
          <a:xfrm>
            <a:off x="6415457" y="2585352"/>
            <a:ext cx="1495272" cy="1495354"/>
          </a:xfrm>
          <a:prstGeom prst="ellipse">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2400" b="1" dirty="0">
                <a:latin typeface="Calibri" panose="020F0502020204030204" pitchFamily="34" charset="0"/>
                <a:ea typeface="微软雅黑" pitchFamily="34" charset="-122"/>
                <a:cs typeface="Calibri" panose="020F0502020204030204" pitchFamily="34" charset="0"/>
              </a:rPr>
              <a:t>STEP 3</a:t>
            </a:r>
            <a:endParaRPr lang="zh-CN" altLang="en-US" sz="2400" b="1" dirty="0">
              <a:latin typeface="Calibri" panose="020F0502020204030204" pitchFamily="34" charset="0"/>
              <a:ea typeface="微软雅黑" pitchFamily="34" charset="-122"/>
              <a:cs typeface="Calibri" panose="020F0502020204030204" pitchFamily="34" charset="0"/>
            </a:endParaRPr>
          </a:p>
        </p:txBody>
      </p:sp>
      <p:sp>
        <p:nvSpPr>
          <p:cNvPr id="9" name="椭圆 8"/>
          <p:cNvSpPr/>
          <p:nvPr/>
        </p:nvSpPr>
        <p:spPr>
          <a:xfrm>
            <a:off x="8690870" y="3070029"/>
            <a:ext cx="1495272" cy="1495354"/>
          </a:xfrm>
          <a:prstGeom prst="ellipse">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lvl="0" algn="ctr"/>
            <a:r>
              <a:rPr lang="en-US" altLang="zh-CN" sz="2400" b="1" dirty="0">
                <a:latin typeface="Calibri" panose="020F0502020204030204" pitchFamily="34" charset="0"/>
                <a:ea typeface="微软雅黑" pitchFamily="34" charset="-122"/>
                <a:cs typeface="Calibri" panose="020F0502020204030204" pitchFamily="34" charset="0"/>
              </a:rPr>
              <a:t>STEP</a:t>
            </a:r>
            <a:r>
              <a:rPr lang="en-US" altLang="zh-CN" sz="1500" b="1" dirty="0">
                <a:solidFill>
                  <a:schemeClr val="bg1"/>
                </a:solidFill>
                <a:latin typeface="Calibri" panose="020F0502020204030204" pitchFamily="34" charset="0"/>
                <a:ea typeface="微软雅黑" pitchFamily="34" charset="-122"/>
                <a:cs typeface="Calibri" panose="020F0502020204030204" pitchFamily="34" charset="0"/>
              </a:rPr>
              <a:t> </a:t>
            </a:r>
            <a:r>
              <a:rPr lang="en-US" altLang="zh-CN" sz="2400" b="1" dirty="0">
                <a:latin typeface="Calibri" panose="020F0502020204030204" pitchFamily="34" charset="0"/>
                <a:ea typeface="微软雅黑" pitchFamily="34" charset="-122"/>
                <a:cs typeface="Calibri" panose="020F0502020204030204" pitchFamily="34" charset="0"/>
              </a:rPr>
              <a:t>4</a:t>
            </a:r>
            <a:endParaRPr lang="zh-CN" altLang="en-US" sz="2400" b="1" dirty="0">
              <a:latin typeface="Calibri" panose="020F0502020204030204" pitchFamily="34" charset="0"/>
              <a:ea typeface="微软雅黑" pitchFamily="34" charset="-122"/>
              <a:cs typeface="Calibri" panose="020F0502020204030204" pitchFamily="34" charset="0"/>
            </a:endParaRPr>
          </a:p>
        </p:txBody>
      </p:sp>
      <p:cxnSp>
        <p:nvCxnSpPr>
          <p:cNvPr id="10" name="直接连接符 21"/>
          <p:cNvCxnSpPr>
            <a:cxnSpLocks/>
            <a:endCxn id="7" idx="2"/>
          </p:cNvCxnSpPr>
          <p:nvPr/>
        </p:nvCxnSpPr>
        <p:spPr>
          <a:xfrm>
            <a:off x="3359902" y="3333030"/>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直接连接符 22"/>
          <p:cNvCxnSpPr>
            <a:stCxn id="18" idx="6"/>
          </p:cNvCxnSpPr>
          <p:nvPr/>
        </p:nvCxnSpPr>
        <p:spPr>
          <a:xfrm flipV="1">
            <a:off x="5635315"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直接连接符 23"/>
          <p:cNvCxnSpPr/>
          <p:nvPr/>
        </p:nvCxnSpPr>
        <p:spPr>
          <a:xfrm>
            <a:off x="7910729" y="3333029"/>
            <a:ext cx="780141" cy="484676"/>
          </a:xfrm>
          <a:prstGeom prst="line">
            <a:avLst/>
          </a:prstGeom>
          <a:ln>
            <a:solidFill>
              <a:srgbClr val="2B2939"/>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599501" y="4411575"/>
            <a:ext cx="2444111" cy="307777"/>
          </a:xfrm>
          <a:prstGeom prst="rect">
            <a:avLst/>
          </a:prstGeom>
        </p:spPr>
        <p:txBody>
          <a:bodyPr wrap="square" lIns="0" tIns="0" rIns="0" bIns="0">
            <a:spAutoFit/>
          </a:bodyPr>
          <a:lstStyle/>
          <a:p>
            <a:pPr lvl="0"/>
            <a:r>
              <a:rPr lang="zh-CN" altLang="zh-CN"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年度工作概述</a:t>
            </a:r>
          </a:p>
        </p:txBody>
      </p:sp>
      <p:sp>
        <p:nvSpPr>
          <p:cNvPr id="17" name="文本框 9"/>
          <p:cNvSpPr txBox="1"/>
          <p:nvPr/>
        </p:nvSpPr>
        <p:spPr>
          <a:xfrm>
            <a:off x="1366097" y="4782094"/>
            <a:ext cx="1993805" cy="390748"/>
          </a:xfrm>
          <a:prstGeom prst="rect">
            <a:avLst/>
          </a:prstGeom>
          <a:noFill/>
        </p:spPr>
        <p:txBody>
          <a:bodyPr wrap="square" lIns="0" tIns="0" rIns="0" bIns="0" rtlCol="0">
            <a:spAutoFit/>
          </a:bodyPr>
          <a:lstStyle/>
          <a:p>
            <a:pPr algn="ctr">
              <a:lnSpc>
                <a:spcPct val="150000"/>
              </a:lnSpc>
            </a:pPr>
            <a:r>
              <a:rPr lang="zh-CN" altLang="en-US" sz="900" dirty="0">
                <a:solidFill>
                  <a:schemeClr val="bg1">
                    <a:lumMod val="65000"/>
                  </a:schemeClr>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请替换文字内容，修改文字内容，也可以直接复制你的内容到此</a:t>
            </a:r>
          </a:p>
        </p:txBody>
      </p:sp>
      <p:sp>
        <p:nvSpPr>
          <p:cNvPr id="18" name="矩形 17"/>
          <p:cNvSpPr/>
          <p:nvPr/>
        </p:nvSpPr>
        <p:spPr>
          <a:xfrm>
            <a:off x="4026743" y="2071021"/>
            <a:ext cx="2444111" cy="307777"/>
          </a:xfrm>
          <a:prstGeom prst="rect">
            <a:avLst/>
          </a:prstGeom>
        </p:spPr>
        <p:txBody>
          <a:bodyPr wrap="square" lIns="0" tIns="0" rIns="0" bIns="0">
            <a:spAutoFit/>
          </a:bodyPr>
          <a:lstStyle/>
          <a:p>
            <a:pPr lvl="0"/>
            <a:r>
              <a:rPr lang="zh-CN" altLang="en-US"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工作完成情况</a:t>
            </a:r>
            <a:endParaRPr lang="zh-CN" altLang="zh-CN"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endParaRPr>
          </a:p>
        </p:txBody>
      </p:sp>
      <p:sp>
        <p:nvSpPr>
          <p:cNvPr id="19" name="文本框 9"/>
          <p:cNvSpPr txBox="1"/>
          <p:nvPr/>
        </p:nvSpPr>
        <p:spPr>
          <a:xfrm>
            <a:off x="3845322" y="2458740"/>
            <a:ext cx="1993805" cy="390748"/>
          </a:xfrm>
          <a:prstGeom prst="rect">
            <a:avLst/>
          </a:prstGeom>
          <a:noFill/>
        </p:spPr>
        <p:txBody>
          <a:bodyPr wrap="square" lIns="0" tIns="0" rIns="0" bIns="0" rtlCol="0">
            <a:spAutoFit/>
          </a:bodyPr>
          <a:lstStyle/>
          <a:p>
            <a:pPr algn="ctr">
              <a:lnSpc>
                <a:spcPct val="150000"/>
              </a:lnSpc>
            </a:pPr>
            <a:r>
              <a:rPr lang="zh-CN" altLang="en-US" sz="900" dirty="0">
                <a:solidFill>
                  <a:schemeClr val="bg1">
                    <a:lumMod val="65000"/>
                  </a:schemeClr>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请替换文字内容，修改文字内容，也可以直接复制你的内容到此</a:t>
            </a:r>
          </a:p>
        </p:txBody>
      </p:sp>
      <p:sp>
        <p:nvSpPr>
          <p:cNvPr id="20" name="矩形 19"/>
          <p:cNvSpPr/>
          <p:nvPr/>
        </p:nvSpPr>
        <p:spPr>
          <a:xfrm>
            <a:off x="6280609" y="4274704"/>
            <a:ext cx="2444111" cy="307777"/>
          </a:xfrm>
          <a:prstGeom prst="rect">
            <a:avLst/>
          </a:prstGeom>
        </p:spPr>
        <p:txBody>
          <a:bodyPr wrap="square" lIns="0" tIns="0" rIns="0" bIns="0">
            <a:spAutoFit/>
          </a:bodyPr>
          <a:lstStyle/>
          <a:p>
            <a:pPr lvl="0"/>
            <a:r>
              <a:rPr lang="zh-CN" altLang="en-US"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成功项目展示</a:t>
            </a:r>
            <a:endParaRPr lang="zh-CN" altLang="zh-CN"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endParaRPr>
          </a:p>
        </p:txBody>
      </p:sp>
      <p:sp>
        <p:nvSpPr>
          <p:cNvPr id="22" name="矩形 21"/>
          <p:cNvSpPr/>
          <p:nvPr/>
        </p:nvSpPr>
        <p:spPr>
          <a:xfrm>
            <a:off x="8534476" y="2020837"/>
            <a:ext cx="2444111" cy="307777"/>
          </a:xfrm>
          <a:prstGeom prst="rect">
            <a:avLst/>
          </a:prstGeom>
        </p:spPr>
        <p:txBody>
          <a:bodyPr wrap="square" lIns="0" tIns="0" rIns="0" bIns="0">
            <a:spAutoFit/>
          </a:bodyPr>
          <a:lstStyle/>
          <a:p>
            <a:pPr lvl="0"/>
            <a:r>
              <a:rPr lang="zh-CN" altLang="en-US"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明年工作计划</a:t>
            </a:r>
            <a:endParaRPr lang="zh-CN" altLang="zh-CN" sz="2000" b="1" dirty="0">
              <a:solidFill>
                <a:schemeClr val="bg1">
                  <a:lumMod val="50000"/>
                </a:schemeClr>
              </a:solidFill>
              <a:latin typeface="Calibri" panose="020F0502020204030204" pitchFamily="34" charset="0"/>
              <a:ea typeface="微软雅黑" pitchFamily="34" charset="-122"/>
              <a:cs typeface="Calibri" panose="020F0502020204030204" pitchFamily="34" charset="0"/>
            </a:endParaRPr>
          </a:p>
        </p:txBody>
      </p:sp>
      <p:sp>
        <p:nvSpPr>
          <p:cNvPr id="23" name="文本框 9"/>
          <p:cNvSpPr txBox="1"/>
          <p:nvPr/>
        </p:nvSpPr>
        <p:spPr>
          <a:xfrm>
            <a:off x="8340898" y="2391356"/>
            <a:ext cx="1993805" cy="390748"/>
          </a:xfrm>
          <a:prstGeom prst="rect">
            <a:avLst/>
          </a:prstGeom>
          <a:noFill/>
        </p:spPr>
        <p:txBody>
          <a:bodyPr wrap="square" lIns="0" tIns="0" rIns="0" bIns="0" rtlCol="0">
            <a:spAutoFit/>
          </a:bodyPr>
          <a:lstStyle/>
          <a:p>
            <a:pPr algn="ctr">
              <a:lnSpc>
                <a:spcPct val="150000"/>
              </a:lnSpc>
            </a:pPr>
            <a:r>
              <a:rPr lang="zh-CN" altLang="en-US" sz="900" dirty="0">
                <a:solidFill>
                  <a:schemeClr val="bg1">
                    <a:lumMod val="65000"/>
                  </a:schemeClr>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请替换文字内容，修改文字内容，也可以直接复制你的内容到此</a:t>
            </a:r>
          </a:p>
        </p:txBody>
      </p:sp>
      <p:sp>
        <p:nvSpPr>
          <p:cNvPr id="32" name="文本框 9"/>
          <p:cNvSpPr txBox="1"/>
          <p:nvPr/>
        </p:nvSpPr>
        <p:spPr>
          <a:xfrm>
            <a:off x="5986029" y="4701213"/>
            <a:ext cx="1993805" cy="390748"/>
          </a:xfrm>
          <a:prstGeom prst="rect">
            <a:avLst/>
          </a:prstGeom>
          <a:noFill/>
        </p:spPr>
        <p:txBody>
          <a:bodyPr wrap="square" lIns="0" tIns="0" rIns="0" bIns="0" rtlCol="0">
            <a:spAutoFit/>
          </a:bodyPr>
          <a:lstStyle/>
          <a:p>
            <a:pPr algn="ctr">
              <a:lnSpc>
                <a:spcPct val="150000"/>
              </a:lnSpc>
            </a:pPr>
            <a:r>
              <a:rPr lang="zh-CN" altLang="en-US" sz="900" dirty="0">
                <a:solidFill>
                  <a:schemeClr val="bg1">
                    <a:lumMod val="65000"/>
                  </a:schemeClr>
                </a:solidFill>
                <a:latin typeface="Calibri" panose="020F0502020204030204" pitchFamily="34" charset="0"/>
                <a:ea typeface="微软雅黑" panose="020B0503020204020204" pitchFamily="34" charset="-122"/>
                <a:cs typeface="Calibri" panose="020F0502020204030204" pitchFamily="34" charset="0"/>
                <a:sym typeface="Arial" panose="020B0604020202020204" pitchFamily="34" charset="0"/>
              </a:rPr>
              <a:t>请替换文字内容，修改文字内容，也可以直接复制你的内容到此</a:t>
            </a:r>
          </a:p>
        </p:txBody>
      </p:sp>
    </p:spTree>
    <p:extLst>
      <p:ext uri="{BB962C8B-B14F-4D97-AF65-F5344CB8AC3E}">
        <p14:creationId xmlns:p14="http://schemas.microsoft.com/office/powerpoint/2010/main" val="209589998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wipe(left)">
                                      <p:cBhvr>
                                        <p:cTn id="21" dur="500"/>
                                        <p:tgtEl>
                                          <p:spTgt spid="10"/>
                                        </p:tgtEl>
                                      </p:cBhvr>
                                    </p:animEffect>
                                  </p:childTnLst>
                                </p:cTn>
                              </p:par>
                              <p:par>
                                <p:cTn id="22" presetID="22" presetClass="entr" presetSubtype="8"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2" presetClass="entr" presetSubtype="8"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childTnLst>
                                </p:cTn>
                              </p:par>
                            </p:childTnLst>
                          </p:cTn>
                        </p:par>
                        <p:par>
                          <p:cTn id="33" fill="hold">
                            <p:stCondLst>
                              <p:cond delay="1000"/>
                            </p:stCondLst>
                            <p:childTnLst>
                              <p:par>
                                <p:cTn id="34" presetID="23" presetClass="entr" presetSubtype="16"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p:cTn id="36" dur="500" fill="hold"/>
                                        <p:tgtEl>
                                          <p:spTgt spid="7"/>
                                        </p:tgtEl>
                                        <p:attrNameLst>
                                          <p:attrName>ppt_w</p:attrName>
                                        </p:attrNameLst>
                                      </p:cBhvr>
                                      <p:tavLst>
                                        <p:tav tm="0">
                                          <p:val>
                                            <p:fltVal val="0"/>
                                          </p:val>
                                        </p:tav>
                                        <p:tav tm="100000">
                                          <p:val>
                                            <p:strVal val="#ppt_w"/>
                                          </p:val>
                                        </p:tav>
                                      </p:tavLst>
                                    </p:anim>
                                    <p:anim calcmode="lin" valueType="num">
                                      <p:cBhvr>
                                        <p:cTn id="37" dur="500" fill="hold"/>
                                        <p:tgtEl>
                                          <p:spTgt spid="7"/>
                                        </p:tgtEl>
                                        <p:attrNameLst>
                                          <p:attrName>ppt_h</p:attrName>
                                        </p:attrNameLst>
                                      </p:cBhvr>
                                      <p:tavLst>
                                        <p:tav tm="0">
                                          <p:val>
                                            <p:fltVal val="0"/>
                                          </p:val>
                                        </p:tav>
                                        <p:tav tm="100000">
                                          <p:val>
                                            <p:strVal val="#ppt_h"/>
                                          </p:val>
                                        </p:tav>
                                      </p:tavLst>
                                    </p:anim>
                                  </p:childTnLst>
                                </p:cTn>
                              </p:par>
                            </p:childTnLst>
                          </p:cTn>
                        </p:par>
                        <p:par>
                          <p:cTn id="38" fill="hold">
                            <p:stCondLst>
                              <p:cond delay="1500"/>
                            </p:stCondLst>
                            <p:childTnLst>
                              <p:par>
                                <p:cTn id="39" presetID="2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childTnLst>
                                </p:cTn>
                              </p:par>
                            </p:childTnLst>
                          </p:cTn>
                        </p:par>
                        <p:par>
                          <p:cTn id="43" fill="hold">
                            <p:stCondLst>
                              <p:cond delay="2000"/>
                            </p:stCondLst>
                            <p:childTnLst>
                              <p:par>
                                <p:cTn id="44" presetID="23" presetClass="entr" presetSubtype="16" fill="hold" grpId="0" nodeType="after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p:cTn id="46" dur="500" fill="hold"/>
                                        <p:tgtEl>
                                          <p:spTgt spid="9"/>
                                        </p:tgtEl>
                                        <p:attrNameLst>
                                          <p:attrName>ppt_w</p:attrName>
                                        </p:attrNameLst>
                                      </p:cBhvr>
                                      <p:tavLst>
                                        <p:tav tm="0">
                                          <p:val>
                                            <p:fltVal val="0"/>
                                          </p:val>
                                        </p:tav>
                                        <p:tav tm="100000">
                                          <p:val>
                                            <p:strVal val="#ppt_w"/>
                                          </p:val>
                                        </p:tav>
                                      </p:tavLst>
                                    </p:anim>
                                    <p:anim calcmode="lin" valueType="num">
                                      <p:cBhvr>
                                        <p:cTn id="47" dur="500" fill="hold"/>
                                        <p:tgtEl>
                                          <p:spTgt spid="9"/>
                                        </p:tgtEl>
                                        <p:attrNameLst>
                                          <p:attrName>ppt_h</p:attrName>
                                        </p:attrNameLst>
                                      </p:cBhvr>
                                      <p:tavLst>
                                        <p:tav tm="0">
                                          <p:val>
                                            <p:fltVal val="0"/>
                                          </p:val>
                                        </p:tav>
                                        <p:tav tm="100000">
                                          <p:val>
                                            <p:strVal val="#ppt_h"/>
                                          </p:val>
                                        </p:tav>
                                      </p:tavLst>
                                    </p:anim>
                                  </p:childTnLst>
                                </p:cTn>
                              </p:par>
                            </p:childTnLst>
                          </p:cTn>
                        </p:par>
                        <p:par>
                          <p:cTn id="48" fill="hold">
                            <p:stCondLst>
                              <p:cond delay="2500"/>
                            </p:stCondLst>
                            <p:childTnLst>
                              <p:par>
                                <p:cTn id="49" presetID="25" presetClass="entr" presetSubtype="0"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5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5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54" dur="1000" fill="hold"/>
                                        <p:tgtEl>
                                          <p:spTgt spid="16"/>
                                        </p:tgtEl>
                                        <p:attrNameLst>
                                          <p:attrName>ppt_h</p:attrName>
                                        </p:attrNameLst>
                                      </p:cBhvr>
                                      <p:tavLst>
                                        <p:tav tm="0">
                                          <p:val>
                                            <p:strVal val="#ppt_h"/>
                                          </p:val>
                                        </p:tav>
                                        <p:tav tm="100000">
                                          <p:val>
                                            <p:strVal val="#ppt_h"/>
                                          </p:val>
                                        </p:tav>
                                      </p:tavLst>
                                    </p:anim>
                                    <p:anim calcmode="lin" valueType="num">
                                      <p:cBhvr>
                                        <p:cTn id="5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5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5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58" dur="1000" decel="50000">
                                          <p:stCondLst>
                                            <p:cond delay="0"/>
                                          </p:stCondLst>
                                        </p:cTn>
                                        <p:tgtEl>
                                          <p:spTgt spid="16"/>
                                        </p:tgtEl>
                                      </p:cBhvr>
                                    </p:animEffect>
                                  </p:childTnLst>
                                </p:cTn>
                              </p:par>
                              <p:par>
                                <p:cTn id="59" presetID="25" presetClass="entr" presetSubtype="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62"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63"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64" dur="1000" fill="hold"/>
                                        <p:tgtEl>
                                          <p:spTgt spid="17"/>
                                        </p:tgtEl>
                                        <p:attrNameLst>
                                          <p:attrName>ppt_h</p:attrName>
                                        </p:attrNameLst>
                                      </p:cBhvr>
                                      <p:tavLst>
                                        <p:tav tm="0">
                                          <p:val>
                                            <p:strVal val="#ppt_h"/>
                                          </p:val>
                                        </p:tav>
                                        <p:tav tm="100000">
                                          <p:val>
                                            <p:strVal val="#ppt_h"/>
                                          </p:val>
                                        </p:tav>
                                      </p:tavLst>
                                    </p:anim>
                                    <p:anim calcmode="lin" valueType="num">
                                      <p:cBhvr>
                                        <p:cTn id="65"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66"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67"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68" dur="1000" decel="50000">
                                          <p:stCondLst>
                                            <p:cond delay="0"/>
                                          </p:stCondLst>
                                        </p:cTn>
                                        <p:tgtEl>
                                          <p:spTgt spid="17"/>
                                        </p:tgtEl>
                                      </p:cBhvr>
                                    </p:animEffect>
                                  </p:childTnLst>
                                </p:cTn>
                              </p:par>
                            </p:childTnLst>
                          </p:cTn>
                        </p:par>
                        <p:par>
                          <p:cTn id="69" fill="hold">
                            <p:stCondLst>
                              <p:cond delay="3500"/>
                            </p:stCondLst>
                            <p:childTnLst>
                              <p:par>
                                <p:cTn id="70" presetID="25"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 calcmode="lin" valueType="num">
                                      <p:cBhvr>
                                        <p:cTn id="72"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73"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74"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75" dur="1000" fill="hold"/>
                                        <p:tgtEl>
                                          <p:spTgt spid="18"/>
                                        </p:tgtEl>
                                        <p:attrNameLst>
                                          <p:attrName>ppt_h</p:attrName>
                                        </p:attrNameLst>
                                      </p:cBhvr>
                                      <p:tavLst>
                                        <p:tav tm="0">
                                          <p:val>
                                            <p:strVal val="#ppt_h"/>
                                          </p:val>
                                        </p:tav>
                                        <p:tav tm="100000">
                                          <p:val>
                                            <p:strVal val="#ppt_h"/>
                                          </p:val>
                                        </p:tav>
                                      </p:tavLst>
                                    </p:anim>
                                    <p:anim calcmode="lin" valueType="num">
                                      <p:cBhvr>
                                        <p:cTn id="76"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77"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78"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79" dur="1000" decel="50000">
                                          <p:stCondLst>
                                            <p:cond delay="0"/>
                                          </p:stCondLst>
                                        </p:cTn>
                                        <p:tgtEl>
                                          <p:spTgt spid="18"/>
                                        </p:tgtEl>
                                      </p:cBhvr>
                                    </p:animEffect>
                                  </p:childTnLst>
                                </p:cTn>
                              </p:par>
                              <p:par>
                                <p:cTn id="80" presetID="25" presetClass="entr" presetSubtype="0" fill="hold" grpId="0" nodeType="withEffect">
                                  <p:stCondLst>
                                    <p:cond delay="0"/>
                                  </p:stCondLst>
                                  <p:childTnLst>
                                    <p:set>
                                      <p:cBhvr>
                                        <p:cTn id="81" dur="1" fill="hold">
                                          <p:stCondLst>
                                            <p:cond delay="0"/>
                                          </p:stCondLst>
                                        </p:cTn>
                                        <p:tgtEl>
                                          <p:spTgt spid="19"/>
                                        </p:tgtEl>
                                        <p:attrNameLst>
                                          <p:attrName>style.visibility</p:attrName>
                                        </p:attrNameLst>
                                      </p:cBhvr>
                                      <p:to>
                                        <p:strVal val="visible"/>
                                      </p:to>
                                    </p:set>
                                    <p:anim calcmode="lin" valueType="num">
                                      <p:cBhvr>
                                        <p:cTn id="82" dur="500" decel="50000" fill="hold">
                                          <p:stCondLst>
                                            <p:cond delay="0"/>
                                          </p:stCondLst>
                                        </p:cTn>
                                        <p:tgtEl>
                                          <p:spTgt spid="19"/>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19"/>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19"/>
                                        </p:tgtEl>
                                        <p:attrNameLst>
                                          <p:attrName>ppt_w</p:attrName>
                                        </p:attrNameLst>
                                      </p:cBhvr>
                                      <p:tavLst>
                                        <p:tav tm="0">
                                          <p:val>
                                            <p:strVal val="#ppt_w*.05"/>
                                          </p:val>
                                        </p:tav>
                                        <p:tav tm="100000">
                                          <p:val>
                                            <p:strVal val="#ppt_w"/>
                                          </p:val>
                                        </p:tav>
                                      </p:tavLst>
                                    </p:anim>
                                    <p:anim calcmode="lin" valueType="num">
                                      <p:cBhvr>
                                        <p:cTn id="85" dur="1000" fill="hold"/>
                                        <p:tgtEl>
                                          <p:spTgt spid="19"/>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19"/>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19"/>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19"/>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19"/>
                                        </p:tgtEl>
                                      </p:cBhvr>
                                    </p:animEffect>
                                  </p:childTnLst>
                                </p:cTn>
                              </p:par>
                            </p:childTnLst>
                          </p:cTn>
                        </p:par>
                        <p:par>
                          <p:cTn id="90" fill="hold">
                            <p:stCondLst>
                              <p:cond delay="4500"/>
                            </p:stCondLst>
                            <p:childTnLst>
                              <p:par>
                                <p:cTn id="91" presetID="25" presetClass="entr" presetSubtype="0" fill="hold" grpId="0" nodeType="afterEffect">
                                  <p:stCondLst>
                                    <p:cond delay="0"/>
                                  </p:stCondLst>
                                  <p:childTnLst>
                                    <p:set>
                                      <p:cBhvr>
                                        <p:cTn id="92" dur="1" fill="hold">
                                          <p:stCondLst>
                                            <p:cond delay="0"/>
                                          </p:stCondLst>
                                        </p:cTn>
                                        <p:tgtEl>
                                          <p:spTgt spid="20"/>
                                        </p:tgtEl>
                                        <p:attrNameLst>
                                          <p:attrName>style.visibility</p:attrName>
                                        </p:attrNameLst>
                                      </p:cBhvr>
                                      <p:to>
                                        <p:strVal val="visible"/>
                                      </p:to>
                                    </p:set>
                                    <p:anim calcmode="lin" valueType="num">
                                      <p:cBhvr>
                                        <p:cTn id="93" dur="500" decel="50000" fill="hold">
                                          <p:stCondLst>
                                            <p:cond delay="0"/>
                                          </p:stCondLst>
                                        </p:cTn>
                                        <p:tgtEl>
                                          <p:spTgt spid="20"/>
                                        </p:tgtEl>
                                        <p:attrNameLst>
                                          <p:attrName>style.rotation</p:attrName>
                                        </p:attrNameLst>
                                      </p:cBhvr>
                                      <p:tavLst>
                                        <p:tav tm="0">
                                          <p:val>
                                            <p:fltVal val="-90"/>
                                          </p:val>
                                        </p:tav>
                                        <p:tav tm="100000">
                                          <p:val>
                                            <p:fltVal val="0"/>
                                          </p:val>
                                        </p:tav>
                                      </p:tavLst>
                                    </p:anim>
                                    <p:anim calcmode="lin" valueType="num">
                                      <p:cBhvr>
                                        <p:cTn id="94" dur="500" decel="50000" fill="hold">
                                          <p:stCondLst>
                                            <p:cond delay="0"/>
                                          </p:stCondLst>
                                        </p:cTn>
                                        <p:tgtEl>
                                          <p:spTgt spid="20"/>
                                        </p:tgtEl>
                                        <p:attrNameLst>
                                          <p:attrName>ppt_w</p:attrName>
                                        </p:attrNameLst>
                                      </p:cBhvr>
                                      <p:tavLst>
                                        <p:tav tm="0">
                                          <p:val>
                                            <p:strVal val="#ppt_w"/>
                                          </p:val>
                                        </p:tav>
                                        <p:tav tm="100000">
                                          <p:val>
                                            <p:strVal val="#ppt_w*.05"/>
                                          </p:val>
                                        </p:tav>
                                      </p:tavLst>
                                    </p:anim>
                                    <p:anim calcmode="lin" valueType="num">
                                      <p:cBhvr>
                                        <p:cTn id="95" dur="500" accel="50000" fill="hold">
                                          <p:stCondLst>
                                            <p:cond delay="500"/>
                                          </p:stCondLst>
                                        </p:cTn>
                                        <p:tgtEl>
                                          <p:spTgt spid="20"/>
                                        </p:tgtEl>
                                        <p:attrNameLst>
                                          <p:attrName>ppt_w</p:attrName>
                                        </p:attrNameLst>
                                      </p:cBhvr>
                                      <p:tavLst>
                                        <p:tav tm="0">
                                          <p:val>
                                            <p:strVal val="#ppt_w*.05"/>
                                          </p:val>
                                        </p:tav>
                                        <p:tav tm="100000">
                                          <p:val>
                                            <p:strVal val="#ppt_w"/>
                                          </p:val>
                                        </p:tav>
                                      </p:tavLst>
                                    </p:anim>
                                    <p:anim calcmode="lin" valueType="num">
                                      <p:cBhvr>
                                        <p:cTn id="96" dur="1000" fill="hold"/>
                                        <p:tgtEl>
                                          <p:spTgt spid="20"/>
                                        </p:tgtEl>
                                        <p:attrNameLst>
                                          <p:attrName>ppt_h</p:attrName>
                                        </p:attrNameLst>
                                      </p:cBhvr>
                                      <p:tavLst>
                                        <p:tav tm="0">
                                          <p:val>
                                            <p:strVal val="#ppt_h"/>
                                          </p:val>
                                        </p:tav>
                                        <p:tav tm="100000">
                                          <p:val>
                                            <p:strVal val="#ppt_h"/>
                                          </p:val>
                                        </p:tav>
                                      </p:tavLst>
                                    </p:anim>
                                    <p:anim calcmode="lin" valueType="num">
                                      <p:cBhvr>
                                        <p:cTn id="97" dur="500" decel="50000" fill="hold">
                                          <p:stCondLst>
                                            <p:cond delay="0"/>
                                          </p:stCondLst>
                                        </p:cTn>
                                        <p:tgtEl>
                                          <p:spTgt spid="20"/>
                                        </p:tgtEl>
                                        <p:attrNameLst>
                                          <p:attrName>ppt_x</p:attrName>
                                        </p:attrNameLst>
                                      </p:cBhvr>
                                      <p:tavLst>
                                        <p:tav tm="0">
                                          <p:val>
                                            <p:strVal val="#ppt_x+.4"/>
                                          </p:val>
                                        </p:tav>
                                        <p:tav tm="100000">
                                          <p:val>
                                            <p:strVal val="#ppt_x"/>
                                          </p:val>
                                        </p:tav>
                                      </p:tavLst>
                                    </p:anim>
                                    <p:anim calcmode="lin" valueType="num">
                                      <p:cBhvr>
                                        <p:cTn id="98" dur="500" decel="50000" fill="hold">
                                          <p:stCondLst>
                                            <p:cond delay="0"/>
                                          </p:stCondLst>
                                        </p:cTn>
                                        <p:tgtEl>
                                          <p:spTgt spid="20"/>
                                        </p:tgtEl>
                                        <p:attrNameLst>
                                          <p:attrName>ppt_y</p:attrName>
                                        </p:attrNameLst>
                                      </p:cBhvr>
                                      <p:tavLst>
                                        <p:tav tm="0">
                                          <p:val>
                                            <p:strVal val="#ppt_y-.2"/>
                                          </p:val>
                                        </p:tav>
                                        <p:tav tm="100000">
                                          <p:val>
                                            <p:strVal val="#ppt_y+.1"/>
                                          </p:val>
                                        </p:tav>
                                      </p:tavLst>
                                    </p:anim>
                                    <p:anim calcmode="lin" valueType="num">
                                      <p:cBhvr>
                                        <p:cTn id="99" dur="500" accel="50000" fill="hold">
                                          <p:stCondLst>
                                            <p:cond delay="500"/>
                                          </p:stCondLst>
                                        </p:cTn>
                                        <p:tgtEl>
                                          <p:spTgt spid="20"/>
                                        </p:tgtEl>
                                        <p:attrNameLst>
                                          <p:attrName>ppt_y</p:attrName>
                                        </p:attrNameLst>
                                      </p:cBhvr>
                                      <p:tavLst>
                                        <p:tav tm="0">
                                          <p:val>
                                            <p:strVal val="#ppt_y+.1"/>
                                          </p:val>
                                        </p:tav>
                                        <p:tav tm="100000">
                                          <p:val>
                                            <p:strVal val="#ppt_y"/>
                                          </p:val>
                                        </p:tav>
                                      </p:tavLst>
                                    </p:anim>
                                    <p:animEffect transition="in" filter="fade">
                                      <p:cBhvr>
                                        <p:cTn id="100" dur="1000" decel="50000">
                                          <p:stCondLst>
                                            <p:cond delay="0"/>
                                          </p:stCondLst>
                                        </p:cTn>
                                        <p:tgtEl>
                                          <p:spTgt spid="20"/>
                                        </p:tgtEl>
                                      </p:cBhvr>
                                    </p:animEffect>
                                  </p:childTnLst>
                                </p:cTn>
                              </p:par>
                              <p:par>
                                <p:cTn id="101" presetID="25" presetClass="entr" presetSubtype="0" fill="hold" grpId="0" nodeType="withEffect">
                                  <p:stCondLst>
                                    <p:cond delay="0"/>
                                  </p:stCondLst>
                                  <p:childTnLst>
                                    <p:set>
                                      <p:cBhvr>
                                        <p:cTn id="102" dur="1" fill="hold">
                                          <p:stCondLst>
                                            <p:cond delay="0"/>
                                          </p:stCondLst>
                                        </p:cTn>
                                        <p:tgtEl>
                                          <p:spTgt spid="32"/>
                                        </p:tgtEl>
                                        <p:attrNameLst>
                                          <p:attrName>style.visibility</p:attrName>
                                        </p:attrNameLst>
                                      </p:cBhvr>
                                      <p:to>
                                        <p:strVal val="visible"/>
                                      </p:to>
                                    </p:set>
                                    <p:anim calcmode="lin" valueType="num">
                                      <p:cBhvr>
                                        <p:cTn id="103" dur="500" decel="50000" fill="hold">
                                          <p:stCondLst>
                                            <p:cond delay="0"/>
                                          </p:stCondLst>
                                        </p:cTn>
                                        <p:tgtEl>
                                          <p:spTgt spid="32"/>
                                        </p:tgtEl>
                                        <p:attrNameLst>
                                          <p:attrName>style.rotation</p:attrName>
                                        </p:attrNameLst>
                                      </p:cBhvr>
                                      <p:tavLst>
                                        <p:tav tm="0">
                                          <p:val>
                                            <p:fltVal val="-90"/>
                                          </p:val>
                                        </p:tav>
                                        <p:tav tm="100000">
                                          <p:val>
                                            <p:fltVal val="0"/>
                                          </p:val>
                                        </p:tav>
                                      </p:tavLst>
                                    </p:anim>
                                    <p:anim calcmode="lin" valueType="num">
                                      <p:cBhvr>
                                        <p:cTn id="104" dur="500" decel="50000" fill="hold">
                                          <p:stCondLst>
                                            <p:cond delay="0"/>
                                          </p:stCondLst>
                                        </p:cTn>
                                        <p:tgtEl>
                                          <p:spTgt spid="32"/>
                                        </p:tgtEl>
                                        <p:attrNameLst>
                                          <p:attrName>ppt_w</p:attrName>
                                        </p:attrNameLst>
                                      </p:cBhvr>
                                      <p:tavLst>
                                        <p:tav tm="0">
                                          <p:val>
                                            <p:strVal val="#ppt_w"/>
                                          </p:val>
                                        </p:tav>
                                        <p:tav tm="100000">
                                          <p:val>
                                            <p:strVal val="#ppt_w*.05"/>
                                          </p:val>
                                        </p:tav>
                                      </p:tavLst>
                                    </p:anim>
                                    <p:anim calcmode="lin" valueType="num">
                                      <p:cBhvr>
                                        <p:cTn id="105" dur="500" accel="50000" fill="hold">
                                          <p:stCondLst>
                                            <p:cond delay="500"/>
                                          </p:stCondLst>
                                        </p:cTn>
                                        <p:tgtEl>
                                          <p:spTgt spid="32"/>
                                        </p:tgtEl>
                                        <p:attrNameLst>
                                          <p:attrName>ppt_w</p:attrName>
                                        </p:attrNameLst>
                                      </p:cBhvr>
                                      <p:tavLst>
                                        <p:tav tm="0">
                                          <p:val>
                                            <p:strVal val="#ppt_w*.05"/>
                                          </p:val>
                                        </p:tav>
                                        <p:tav tm="100000">
                                          <p:val>
                                            <p:strVal val="#ppt_w"/>
                                          </p:val>
                                        </p:tav>
                                      </p:tavLst>
                                    </p:anim>
                                    <p:anim calcmode="lin" valueType="num">
                                      <p:cBhvr>
                                        <p:cTn id="106" dur="1000" fill="hold"/>
                                        <p:tgtEl>
                                          <p:spTgt spid="32"/>
                                        </p:tgtEl>
                                        <p:attrNameLst>
                                          <p:attrName>ppt_h</p:attrName>
                                        </p:attrNameLst>
                                      </p:cBhvr>
                                      <p:tavLst>
                                        <p:tav tm="0">
                                          <p:val>
                                            <p:strVal val="#ppt_h"/>
                                          </p:val>
                                        </p:tav>
                                        <p:tav tm="100000">
                                          <p:val>
                                            <p:strVal val="#ppt_h"/>
                                          </p:val>
                                        </p:tav>
                                      </p:tavLst>
                                    </p:anim>
                                    <p:anim calcmode="lin" valueType="num">
                                      <p:cBhvr>
                                        <p:cTn id="107" dur="500" decel="50000" fill="hold">
                                          <p:stCondLst>
                                            <p:cond delay="0"/>
                                          </p:stCondLst>
                                        </p:cTn>
                                        <p:tgtEl>
                                          <p:spTgt spid="32"/>
                                        </p:tgtEl>
                                        <p:attrNameLst>
                                          <p:attrName>ppt_x</p:attrName>
                                        </p:attrNameLst>
                                      </p:cBhvr>
                                      <p:tavLst>
                                        <p:tav tm="0">
                                          <p:val>
                                            <p:strVal val="#ppt_x+.4"/>
                                          </p:val>
                                        </p:tav>
                                        <p:tav tm="100000">
                                          <p:val>
                                            <p:strVal val="#ppt_x"/>
                                          </p:val>
                                        </p:tav>
                                      </p:tavLst>
                                    </p:anim>
                                    <p:anim calcmode="lin" valueType="num">
                                      <p:cBhvr>
                                        <p:cTn id="108" dur="500" decel="50000" fill="hold">
                                          <p:stCondLst>
                                            <p:cond delay="0"/>
                                          </p:stCondLst>
                                        </p:cTn>
                                        <p:tgtEl>
                                          <p:spTgt spid="32"/>
                                        </p:tgtEl>
                                        <p:attrNameLst>
                                          <p:attrName>ppt_y</p:attrName>
                                        </p:attrNameLst>
                                      </p:cBhvr>
                                      <p:tavLst>
                                        <p:tav tm="0">
                                          <p:val>
                                            <p:strVal val="#ppt_y-.2"/>
                                          </p:val>
                                        </p:tav>
                                        <p:tav tm="100000">
                                          <p:val>
                                            <p:strVal val="#ppt_y+.1"/>
                                          </p:val>
                                        </p:tav>
                                      </p:tavLst>
                                    </p:anim>
                                    <p:anim calcmode="lin" valueType="num">
                                      <p:cBhvr>
                                        <p:cTn id="109" dur="500" accel="50000" fill="hold">
                                          <p:stCondLst>
                                            <p:cond delay="500"/>
                                          </p:stCondLst>
                                        </p:cTn>
                                        <p:tgtEl>
                                          <p:spTgt spid="32"/>
                                        </p:tgtEl>
                                        <p:attrNameLst>
                                          <p:attrName>ppt_y</p:attrName>
                                        </p:attrNameLst>
                                      </p:cBhvr>
                                      <p:tavLst>
                                        <p:tav tm="0">
                                          <p:val>
                                            <p:strVal val="#ppt_y+.1"/>
                                          </p:val>
                                        </p:tav>
                                        <p:tav tm="100000">
                                          <p:val>
                                            <p:strVal val="#ppt_y"/>
                                          </p:val>
                                        </p:tav>
                                      </p:tavLst>
                                    </p:anim>
                                    <p:animEffect transition="in" filter="fade">
                                      <p:cBhvr>
                                        <p:cTn id="110" dur="1000" decel="50000">
                                          <p:stCondLst>
                                            <p:cond delay="0"/>
                                          </p:stCondLst>
                                        </p:cTn>
                                        <p:tgtEl>
                                          <p:spTgt spid="32"/>
                                        </p:tgtEl>
                                      </p:cBhvr>
                                    </p:animEffect>
                                  </p:childTnLst>
                                </p:cTn>
                              </p:par>
                            </p:childTnLst>
                          </p:cTn>
                        </p:par>
                        <p:par>
                          <p:cTn id="111" fill="hold">
                            <p:stCondLst>
                              <p:cond delay="5500"/>
                            </p:stCondLst>
                            <p:childTnLst>
                              <p:par>
                                <p:cTn id="112" presetID="25" presetClass="entr" presetSubtype="0" fill="hold" grpId="0" nodeType="afterEffect">
                                  <p:stCondLst>
                                    <p:cond delay="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decel="50000" fill="hold">
                                          <p:stCondLst>
                                            <p:cond delay="0"/>
                                          </p:stCondLst>
                                        </p:cTn>
                                        <p:tgtEl>
                                          <p:spTgt spid="22"/>
                                        </p:tgtEl>
                                        <p:attrNameLst>
                                          <p:attrName>style.rotation</p:attrName>
                                        </p:attrNameLst>
                                      </p:cBhvr>
                                      <p:tavLst>
                                        <p:tav tm="0">
                                          <p:val>
                                            <p:fltVal val="-90"/>
                                          </p:val>
                                        </p:tav>
                                        <p:tav tm="100000">
                                          <p:val>
                                            <p:fltVal val="0"/>
                                          </p:val>
                                        </p:tav>
                                      </p:tavLst>
                                    </p:anim>
                                    <p:anim calcmode="lin" valueType="num">
                                      <p:cBhvr>
                                        <p:cTn id="115" dur="500" decel="50000" fill="hold">
                                          <p:stCondLst>
                                            <p:cond delay="0"/>
                                          </p:stCondLst>
                                        </p:cTn>
                                        <p:tgtEl>
                                          <p:spTgt spid="22"/>
                                        </p:tgtEl>
                                        <p:attrNameLst>
                                          <p:attrName>ppt_w</p:attrName>
                                        </p:attrNameLst>
                                      </p:cBhvr>
                                      <p:tavLst>
                                        <p:tav tm="0">
                                          <p:val>
                                            <p:strVal val="#ppt_w"/>
                                          </p:val>
                                        </p:tav>
                                        <p:tav tm="100000">
                                          <p:val>
                                            <p:strVal val="#ppt_w*.05"/>
                                          </p:val>
                                        </p:tav>
                                      </p:tavLst>
                                    </p:anim>
                                    <p:anim calcmode="lin" valueType="num">
                                      <p:cBhvr>
                                        <p:cTn id="116" dur="500" accel="50000" fill="hold">
                                          <p:stCondLst>
                                            <p:cond delay="500"/>
                                          </p:stCondLst>
                                        </p:cTn>
                                        <p:tgtEl>
                                          <p:spTgt spid="22"/>
                                        </p:tgtEl>
                                        <p:attrNameLst>
                                          <p:attrName>ppt_w</p:attrName>
                                        </p:attrNameLst>
                                      </p:cBhvr>
                                      <p:tavLst>
                                        <p:tav tm="0">
                                          <p:val>
                                            <p:strVal val="#ppt_w*.05"/>
                                          </p:val>
                                        </p:tav>
                                        <p:tav tm="100000">
                                          <p:val>
                                            <p:strVal val="#ppt_w"/>
                                          </p:val>
                                        </p:tav>
                                      </p:tavLst>
                                    </p:anim>
                                    <p:anim calcmode="lin" valueType="num">
                                      <p:cBhvr>
                                        <p:cTn id="117" dur="1000" fill="hold"/>
                                        <p:tgtEl>
                                          <p:spTgt spid="22"/>
                                        </p:tgtEl>
                                        <p:attrNameLst>
                                          <p:attrName>ppt_h</p:attrName>
                                        </p:attrNameLst>
                                      </p:cBhvr>
                                      <p:tavLst>
                                        <p:tav tm="0">
                                          <p:val>
                                            <p:strVal val="#ppt_h"/>
                                          </p:val>
                                        </p:tav>
                                        <p:tav tm="100000">
                                          <p:val>
                                            <p:strVal val="#ppt_h"/>
                                          </p:val>
                                        </p:tav>
                                      </p:tavLst>
                                    </p:anim>
                                    <p:anim calcmode="lin" valueType="num">
                                      <p:cBhvr>
                                        <p:cTn id="118" dur="500" decel="50000" fill="hold">
                                          <p:stCondLst>
                                            <p:cond delay="0"/>
                                          </p:stCondLst>
                                        </p:cTn>
                                        <p:tgtEl>
                                          <p:spTgt spid="22"/>
                                        </p:tgtEl>
                                        <p:attrNameLst>
                                          <p:attrName>ppt_x</p:attrName>
                                        </p:attrNameLst>
                                      </p:cBhvr>
                                      <p:tavLst>
                                        <p:tav tm="0">
                                          <p:val>
                                            <p:strVal val="#ppt_x+.4"/>
                                          </p:val>
                                        </p:tav>
                                        <p:tav tm="100000">
                                          <p:val>
                                            <p:strVal val="#ppt_x"/>
                                          </p:val>
                                        </p:tav>
                                      </p:tavLst>
                                    </p:anim>
                                    <p:anim calcmode="lin" valueType="num">
                                      <p:cBhvr>
                                        <p:cTn id="119" dur="500" decel="50000" fill="hold">
                                          <p:stCondLst>
                                            <p:cond delay="0"/>
                                          </p:stCondLst>
                                        </p:cTn>
                                        <p:tgtEl>
                                          <p:spTgt spid="22"/>
                                        </p:tgtEl>
                                        <p:attrNameLst>
                                          <p:attrName>ppt_y</p:attrName>
                                        </p:attrNameLst>
                                      </p:cBhvr>
                                      <p:tavLst>
                                        <p:tav tm="0">
                                          <p:val>
                                            <p:strVal val="#ppt_y-.2"/>
                                          </p:val>
                                        </p:tav>
                                        <p:tav tm="100000">
                                          <p:val>
                                            <p:strVal val="#ppt_y+.1"/>
                                          </p:val>
                                        </p:tav>
                                      </p:tavLst>
                                    </p:anim>
                                    <p:anim calcmode="lin" valueType="num">
                                      <p:cBhvr>
                                        <p:cTn id="120" dur="500" accel="50000" fill="hold">
                                          <p:stCondLst>
                                            <p:cond delay="500"/>
                                          </p:stCondLst>
                                        </p:cTn>
                                        <p:tgtEl>
                                          <p:spTgt spid="22"/>
                                        </p:tgtEl>
                                        <p:attrNameLst>
                                          <p:attrName>ppt_y</p:attrName>
                                        </p:attrNameLst>
                                      </p:cBhvr>
                                      <p:tavLst>
                                        <p:tav tm="0">
                                          <p:val>
                                            <p:strVal val="#ppt_y+.1"/>
                                          </p:val>
                                        </p:tav>
                                        <p:tav tm="100000">
                                          <p:val>
                                            <p:strVal val="#ppt_y"/>
                                          </p:val>
                                        </p:tav>
                                      </p:tavLst>
                                    </p:anim>
                                    <p:animEffect transition="in" filter="fade">
                                      <p:cBhvr>
                                        <p:cTn id="121" dur="1000" decel="50000">
                                          <p:stCondLst>
                                            <p:cond delay="0"/>
                                          </p:stCondLst>
                                        </p:cTn>
                                        <p:tgtEl>
                                          <p:spTgt spid="22"/>
                                        </p:tgtEl>
                                      </p:cBhvr>
                                    </p:animEffect>
                                  </p:childTnLst>
                                </p:cTn>
                              </p:par>
                              <p:par>
                                <p:cTn id="122" presetID="25" presetClass="entr" presetSubtype="0" fill="hold" grpId="0" nodeType="withEffect">
                                  <p:stCondLst>
                                    <p:cond delay="0"/>
                                  </p:stCondLst>
                                  <p:childTnLst>
                                    <p:set>
                                      <p:cBhvr>
                                        <p:cTn id="123" dur="1" fill="hold">
                                          <p:stCondLst>
                                            <p:cond delay="0"/>
                                          </p:stCondLst>
                                        </p:cTn>
                                        <p:tgtEl>
                                          <p:spTgt spid="23"/>
                                        </p:tgtEl>
                                        <p:attrNameLst>
                                          <p:attrName>style.visibility</p:attrName>
                                        </p:attrNameLst>
                                      </p:cBhvr>
                                      <p:to>
                                        <p:strVal val="visible"/>
                                      </p:to>
                                    </p:set>
                                    <p:anim calcmode="lin" valueType="num">
                                      <p:cBhvr>
                                        <p:cTn id="124" dur="500" decel="50000" fill="hold">
                                          <p:stCondLst>
                                            <p:cond delay="0"/>
                                          </p:stCondLst>
                                        </p:cTn>
                                        <p:tgtEl>
                                          <p:spTgt spid="23"/>
                                        </p:tgtEl>
                                        <p:attrNameLst>
                                          <p:attrName>style.rotation</p:attrName>
                                        </p:attrNameLst>
                                      </p:cBhvr>
                                      <p:tavLst>
                                        <p:tav tm="0">
                                          <p:val>
                                            <p:fltVal val="-90"/>
                                          </p:val>
                                        </p:tav>
                                        <p:tav tm="100000">
                                          <p:val>
                                            <p:fltVal val="0"/>
                                          </p:val>
                                        </p:tav>
                                      </p:tavLst>
                                    </p:anim>
                                    <p:anim calcmode="lin" valueType="num">
                                      <p:cBhvr>
                                        <p:cTn id="125" dur="500" decel="50000" fill="hold">
                                          <p:stCondLst>
                                            <p:cond delay="0"/>
                                          </p:stCondLst>
                                        </p:cTn>
                                        <p:tgtEl>
                                          <p:spTgt spid="23"/>
                                        </p:tgtEl>
                                        <p:attrNameLst>
                                          <p:attrName>ppt_w</p:attrName>
                                        </p:attrNameLst>
                                      </p:cBhvr>
                                      <p:tavLst>
                                        <p:tav tm="0">
                                          <p:val>
                                            <p:strVal val="#ppt_w"/>
                                          </p:val>
                                        </p:tav>
                                        <p:tav tm="100000">
                                          <p:val>
                                            <p:strVal val="#ppt_w*.05"/>
                                          </p:val>
                                        </p:tav>
                                      </p:tavLst>
                                    </p:anim>
                                    <p:anim calcmode="lin" valueType="num">
                                      <p:cBhvr>
                                        <p:cTn id="126" dur="500" accel="50000" fill="hold">
                                          <p:stCondLst>
                                            <p:cond delay="500"/>
                                          </p:stCondLst>
                                        </p:cTn>
                                        <p:tgtEl>
                                          <p:spTgt spid="23"/>
                                        </p:tgtEl>
                                        <p:attrNameLst>
                                          <p:attrName>ppt_w</p:attrName>
                                        </p:attrNameLst>
                                      </p:cBhvr>
                                      <p:tavLst>
                                        <p:tav tm="0">
                                          <p:val>
                                            <p:strVal val="#ppt_w*.05"/>
                                          </p:val>
                                        </p:tav>
                                        <p:tav tm="100000">
                                          <p:val>
                                            <p:strVal val="#ppt_w"/>
                                          </p:val>
                                        </p:tav>
                                      </p:tavLst>
                                    </p:anim>
                                    <p:anim calcmode="lin" valueType="num">
                                      <p:cBhvr>
                                        <p:cTn id="127" dur="1000" fill="hold"/>
                                        <p:tgtEl>
                                          <p:spTgt spid="23"/>
                                        </p:tgtEl>
                                        <p:attrNameLst>
                                          <p:attrName>ppt_h</p:attrName>
                                        </p:attrNameLst>
                                      </p:cBhvr>
                                      <p:tavLst>
                                        <p:tav tm="0">
                                          <p:val>
                                            <p:strVal val="#ppt_h"/>
                                          </p:val>
                                        </p:tav>
                                        <p:tav tm="100000">
                                          <p:val>
                                            <p:strVal val="#ppt_h"/>
                                          </p:val>
                                        </p:tav>
                                      </p:tavLst>
                                    </p:anim>
                                    <p:anim calcmode="lin" valueType="num">
                                      <p:cBhvr>
                                        <p:cTn id="128" dur="500" decel="50000" fill="hold">
                                          <p:stCondLst>
                                            <p:cond delay="0"/>
                                          </p:stCondLst>
                                        </p:cTn>
                                        <p:tgtEl>
                                          <p:spTgt spid="23"/>
                                        </p:tgtEl>
                                        <p:attrNameLst>
                                          <p:attrName>ppt_x</p:attrName>
                                        </p:attrNameLst>
                                      </p:cBhvr>
                                      <p:tavLst>
                                        <p:tav tm="0">
                                          <p:val>
                                            <p:strVal val="#ppt_x+.4"/>
                                          </p:val>
                                        </p:tav>
                                        <p:tav tm="100000">
                                          <p:val>
                                            <p:strVal val="#ppt_x"/>
                                          </p:val>
                                        </p:tav>
                                      </p:tavLst>
                                    </p:anim>
                                    <p:anim calcmode="lin" valueType="num">
                                      <p:cBhvr>
                                        <p:cTn id="129" dur="500" decel="50000" fill="hold">
                                          <p:stCondLst>
                                            <p:cond delay="0"/>
                                          </p:stCondLst>
                                        </p:cTn>
                                        <p:tgtEl>
                                          <p:spTgt spid="23"/>
                                        </p:tgtEl>
                                        <p:attrNameLst>
                                          <p:attrName>ppt_y</p:attrName>
                                        </p:attrNameLst>
                                      </p:cBhvr>
                                      <p:tavLst>
                                        <p:tav tm="0">
                                          <p:val>
                                            <p:strVal val="#ppt_y-.2"/>
                                          </p:val>
                                        </p:tav>
                                        <p:tav tm="100000">
                                          <p:val>
                                            <p:strVal val="#ppt_y+.1"/>
                                          </p:val>
                                        </p:tav>
                                      </p:tavLst>
                                    </p:anim>
                                    <p:anim calcmode="lin" valueType="num">
                                      <p:cBhvr>
                                        <p:cTn id="130" dur="500" accel="50000" fill="hold">
                                          <p:stCondLst>
                                            <p:cond delay="500"/>
                                          </p:stCondLst>
                                        </p:cTn>
                                        <p:tgtEl>
                                          <p:spTgt spid="23"/>
                                        </p:tgtEl>
                                        <p:attrNameLst>
                                          <p:attrName>ppt_y</p:attrName>
                                        </p:attrNameLst>
                                      </p:cBhvr>
                                      <p:tavLst>
                                        <p:tav tm="0">
                                          <p:val>
                                            <p:strVal val="#ppt_y+.1"/>
                                          </p:val>
                                        </p:tav>
                                        <p:tav tm="100000">
                                          <p:val>
                                            <p:strVal val="#ppt_y"/>
                                          </p:val>
                                        </p:tav>
                                      </p:tavLst>
                                    </p:anim>
                                    <p:animEffect transition="in" filter="fade">
                                      <p:cBhvr>
                                        <p:cTn id="131" dur="1000" decel="50000">
                                          <p:stCondLst>
                                            <p:cond delay="0"/>
                                          </p:stCondLst>
                                        </p:cTn>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6" grpId="0"/>
      <p:bldP spid="17" grpId="0"/>
      <p:bldP spid="18" grpId="0"/>
      <p:bldP spid="19" grpId="0"/>
      <p:bldP spid="20" grpId="0"/>
      <p:bldP spid="22" grpId="0"/>
      <p:bldP spid="23" grpId="0"/>
      <p:bldP spid="3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1" name="Group 1"/>
          <p:cNvGrpSpPr/>
          <p:nvPr/>
        </p:nvGrpSpPr>
        <p:grpSpPr>
          <a:xfrm>
            <a:off x="66864" y="3132090"/>
            <a:ext cx="2973049" cy="1162011"/>
            <a:chOff x="-3" y="2223019"/>
            <a:chExt cx="3361153" cy="1253738"/>
          </a:xfrm>
        </p:grpSpPr>
        <p:grpSp>
          <p:nvGrpSpPr>
            <p:cNvPr id="112" name="Group 111"/>
            <p:cNvGrpSpPr/>
            <p:nvPr/>
          </p:nvGrpSpPr>
          <p:grpSpPr>
            <a:xfrm flipH="1">
              <a:off x="-3" y="2223019"/>
              <a:ext cx="3361153" cy="1253738"/>
              <a:chOff x="7714759" y="1806707"/>
              <a:chExt cx="3879714" cy="914400"/>
            </a:xfrm>
          </p:grpSpPr>
          <p:sp>
            <p:nvSpPr>
              <p:cNvPr id="117" name="Rectangle 117"/>
              <p:cNvSpPr/>
              <p:nvPr/>
            </p:nvSpPr>
            <p:spPr>
              <a:xfrm>
                <a:off x="8170986" y="1806707"/>
                <a:ext cx="3423487"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18" name="Oval 118"/>
              <p:cNvSpPr/>
              <p:nvPr/>
            </p:nvSpPr>
            <p:spPr>
              <a:xfrm>
                <a:off x="7714759" y="1806707"/>
                <a:ext cx="914400" cy="914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13" name="Oval 112"/>
            <p:cNvSpPr/>
            <p:nvPr/>
          </p:nvSpPr>
          <p:spPr>
            <a:xfrm>
              <a:off x="2266890" y="240193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14" name="TextBox 115"/>
            <p:cNvSpPr txBox="1"/>
            <p:nvPr/>
          </p:nvSpPr>
          <p:spPr>
            <a:xfrm>
              <a:off x="0" y="2416579"/>
              <a:ext cx="2219270" cy="461665"/>
            </a:xfrm>
            <a:prstGeom prst="rect">
              <a:avLst/>
            </a:prstGeom>
            <a:noFill/>
          </p:spPr>
          <p:txBody>
            <a:bodyPr wrap="none" lIns="0" tIns="0" rIns="0" bIns="0" anchor="ctr" anchorCtr="0">
              <a:normAutofit/>
            </a:bodyPr>
            <a:lstStyle/>
            <a:p>
              <a:pPr algn="r"/>
              <a:r>
                <a:rPr lang="en-US" sz="2000">
                  <a:solidFill>
                    <a:schemeClr val="bg1"/>
                  </a:solidFill>
                  <a:latin typeface="微软雅黑" panose="020B0503020204020204" pitchFamily="34" charset="-122"/>
                  <a:ea typeface="微软雅黑" panose="020B0503020204020204" pitchFamily="34" charset="-122"/>
                </a:rPr>
                <a:t>60%</a:t>
              </a:r>
            </a:p>
          </p:txBody>
        </p:sp>
        <p:sp>
          <p:nvSpPr>
            <p:cNvPr id="115" name="TextBox 116"/>
            <p:cNvSpPr txBox="1"/>
            <p:nvPr/>
          </p:nvSpPr>
          <p:spPr>
            <a:xfrm>
              <a:off x="0" y="2878244"/>
              <a:ext cx="2219270" cy="461665"/>
            </a:xfrm>
            <a:prstGeom prst="rect">
              <a:avLst/>
            </a:prstGeom>
            <a:noFill/>
          </p:spPr>
          <p:txBody>
            <a:bodyPr wrap="square" lIns="0" tIns="0" rIns="0" bIns="0" anchor="ctr" anchorCtr="0">
              <a:normAutofit/>
            </a:bodyPr>
            <a:lstStyle/>
            <a:p>
              <a:pPr algn="r">
                <a:lnSpc>
                  <a:spcPct val="120000"/>
                </a:lnSpc>
              </a:pPr>
              <a:r>
                <a:rPr lang="zh-CN" altLang="en-US" sz="1000">
                  <a:solidFill>
                    <a:schemeClr val="bg1"/>
                  </a:solidFill>
                  <a:latin typeface="微软雅黑" panose="020B0503020204020204" pitchFamily="34" charset="-122"/>
                  <a:ea typeface="微软雅黑" panose="020B0503020204020204" pitchFamily="34" charset="-122"/>
                </a:rPr>
                <a:t>此部分内容作为文字排版占位显示</a:t>
              </a:r>
              <a:br>
                <a:rPr lang="zh-CN" altLang="en-US" sz="1000">
                  <a:solidFill>
                    <a:schemeClr val="bg1"/>
                  </a:solidFill>
                  <a:latin typeface="微软雅黑" panose="020B0503020204020204" pitchFamily="34" charset="-122"/>
                  <a:ea typeface="微软雅黑" panose="020B0503020204020204" pitchFamily="34" charset="-122"/>
                </a:rPr>
              </a:br>
              <a:r>
                <a:rPr lang="zh-CN" altLang="en-US" sz="1000">
                  <a:solidFill>
                    <a:schemeClr val="bg1"/>
                  </a:solidFill>
                  <a:latin typeface="微软雅黑" panose="020B0503020204020204" pitchFamily="34" charset="-122"/>
                  <a:ea typeface="微软雅黑" panose="020B0503020204020204" pitchFamily="34" charset="-122"/>
                </a:rPr>
                <a:t>（建议使用主题字体）</a:t>
              </a:r>
            </a:p>
          </p:txBody>
        </p:sp>
        <p:sp>
          <p:nvSpPr>
            <p:cNvPr id="116" name="Freeform: Shape 114"/>
            <p:cNvSpPr>
              <a:spLocks/>
            </p:cNvSpPr>
            <p:nvPr/>
          </p:nvSpPr>
          <p:spPr bwMode="auto">
            <a:xfrm>
              <a:off x="2446465" y="2564780"/>
              <a:ext cx="549904" cy="522087"/>
            </a:xfrm>
            <a:custGeom>
              <a:avLst/>
              <a:gdLst>
                <a:gd name="connsiteX0" fmla="*/ 154948 w 309896"/>
                <a:gd name="connsiteY0" fmla="*/ 0 h 294220"/>
                <a:gd name="connsiteX1" fmla="*/ 187469 w 309896"/>
                <a:gd name="connsiteY1" fmla="*/ 38586 h 294220"/>
                <a:gd name="connsiteX2" fmla="*/ 174461 w 309896"/>
                <a:gd name="connsiteY2" fmla="*/ 70741 h 294220"/>
                <a:gd name="connsiteX3" fmla="*/ 208607 w 309896"/>
                <a:gd name="connsiteY3" fmla="*/ 106112 h 294220"/>
                <a:gd name="connsiteX4" fmla="*/ 173184 w 309896"/>
                <a:gd name="connsiteY4" fmla="*/ 106112 h 294220"/>
                <a:gd name="connsiteX5" fmla="*/ 161580 w 309896"/>
                <a:gd name="connsiteY5" fmla="*/ 106112 h 294220"/>
                <a:gd name="connsiteX6" fmla="*/ 161580 w 309896"/>
                <a:gd name="connsiteY6" fmla="*/ 151166 h 294220"/>
                <a:gd name="connsiteX7" fmla="*/ 177545 w 309896"/>
                <a:gd name="connsiteY7" fmla="*/ 158028 h 294220"/>
                <a:gd name="connsiteX8" fmla="*/ 186904 w 309896"/>
                <a:gd name="connsiteY8" fmla="*/ 181476 h 294220"/>
                <a:gd name="connsiteX9" fmla="*/ 181342 w 309896"/>
                <a:gd name="connsiteY9" fmla="*/ 195410 h 294220"/>
                <a:gd name="connsiteX10" fmla="*/ 225544 w 309896"/>
                <a:gd name="connsiteY10" fmla="*/ 229731 h 294220"/>
                <a:gd name="connsiteX11" fmla="*/ 224685 w 309896"/>
                <a:gd name="connsiteY11" fmla="*/ 225927 h 294220"/>
                <a:gd name="connsiteX12" fmla="*/ 256840 w 309896"/>
                <a:gd name="connsiteY12" fmla="*/ 186902 h 294220"/>
                <a:gd name="connsiteX13" fmla="*/ 288995 w 309896"/>
                <a:gd name="connsiteY13" fmla="*/ 225927 h 294220"/>
                <a:gd name="connsiteX14" fmla="*/ 276133 w 309896"/>
                <a:gd name="connsiteY14" fmla="*/ 258447 h 294220"/>
                <a:gd name="connsiteX15" fmla="*/ 309896 w 309896"/>
                <a:gd name="connsiteY15" fmla="*/ 294220 h 294220"/>
                <a:gd name="connsiteX16" fmla="*/ 203784 w 309896"/>
                <a:gd name="connsiteY16" fmla="*/ 294220 h 294220"/>
                <a:gd name="connsiteX17" fmla="*/ 239155 w 309896"/>
                <a:gd name="connsiteY17" fmla="*/ 258447 h 294220"/>
                <a:gd name="connsiteX18" fmla="*/ 235484 w 309896"/>
                <a:gd name="connsiteY18" fmla="*/ 253498 h 294220"/>
                <a:gd name="connsiteX19" fmla="*/ 175036 w 309896"/>
                <a:gd name="connsiteY19" fmla="*/ 206002 h 294220"/>
                <a:gd name="connsiteX20" fmla="*/ 154949 w 309896"/>
                <a:gd name="connsiteY20" fmla="*/ 214636 h 294220"/>
                <a:gd name="connsiteX21" fmla="*/ 134266 w 309896"/>
                <a:gd name="connsiteY21" fmla="*/ 205746 h 294220"/>
                <a:gd name="connsiteX22" fmla="*/ 74697 w 309896"/>
                <a:gd name="connsiteY22" fmla="*/ 253114 h 294220"/>
                <a:gd name="connsiteX23" fmla="*/ 70742 w 309896"/>
                <a:gd name="connsiteY23" fmla="*/ 258447 h 294220"/>
                <a:gd name="connsiteX24" fmla="*/ 106112 w 309896"/>
                <a:gd name="connsiteY24" fmla="*/ 294220 h 294220"/>
                <a:gd name="connsiteX25" fmla="*/ 0 w 309896"/>
                <a:gd name="connsiteY25" fmla="*/ 294220 h 294220"/>
                <a:gd name="connsiteX26" fmla="*/ 33763 w 309896"/>
                <a:gd name="connsiteY26" fmla="*/ 258447 h 294220"/>
                <a:gd name="connsiteX27" fmla="*/ 20901 w 309896"/>
                <a:gd name="connsiteY27" fmla="*/ 225927 h 294220"/>
                <a:gd name="connsiteX28" fmla="*/ 53056 w 309896"/>
                <a:gd name="connsiteY28" fmla="*/ 186902 h 294220"/>
                <a:gd name="connsiteX29" fmla="*/ 85211 w 309896"/>
                <a:gd name="connsiteY29" fmla="*/ 225927 h 294220"/>
                <a:gd name="connsiteX30" fmla="*/ 84441 w 309896"/>
                <a:gd name="connsiteY30" fmla="*/ 229338 h 294220"/>
                <a:gd name="connsiteX31" fmla="*/ 128333 w 309896"/>
                <a:gd name="connsiteY31" fmla="*/ 194851 h 294220"/>
                <a:gd name="connsiteX32" fmla="*/ 122994 w 309896"/>
                <a:gd name="connsiteY32" fmla="*/ 181476 h 294220"/>
                <a:gd name="connsiteX33" fmla="*/ 132354 w 309896"/>
                <a:gd name="connsiteY33" fmla="*/ 158028 h 294220"/>
                <a:gd name="connsiteX34" fmla="*/ 148316 w 309896"/>
                <a:gd name="connsiteY34" fmla="*/ 151167 h 294220"/>
                <a:gd name="connsiteX35" fmla="*/ 148316 w 309896"/>
                <a:gd name="connsiteY35" fmla="*/ 106112 h 294220"/>
                <a:gd name="connsiteX36" fmla="*/ 146564 w 309896"/>
                <a:gd name="connsiteY36" fmla="*/ 106112 h 294220"/>
                <a:gd name="connsiteX37" fmla="*/ 101289 w 309896"/>
                <a:gd name="connsiteY37" fmla="*/ 106112 h 294220"/>
                <a:gd name="connsiteX38" fmla="*/ 135436 w 309896"/>
                <a:gd name="connsiteY38" fmla="*/ 70741 h 294220"/>
                <a:gd name="connsiteX39" fmla="*/ 122428 w 309896"/>
                <a:gd name="connsiteY39" fmla="*/ 38586 h 294220"/>
                <a:gd name="connsiteX40" fmla="*/ 154948 w 309896"/>
                <a:gd name="connsiteY40" fmla="*/ 0 h 294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9896" h="294220">
                  <a:moveTo>
                    <a:pt x="154948" y="0"/>
                  </a:moveTo>
                  <a:cubicBezTo>
                    <a:pt x="172835" y="0"/>
                    <a:pt x="187469" y="17685"/>
                    <a:pt x="187469" y="38586"/>
                  </a:cubicBezTo>
                  <a:cubicBezTo>
                    <a:pt x="187469" y="53056"/>
                    <a:pt x="182591" y="64310"/>
                    <a:pt x="174461" y="70741"/>
                  </a:cubicBezTo>
                  <a:cubicBezTo>
                    <a:pt x="190721" y="77172"/>
                    <a:pt x="203729" y="90034"/>
                    <a:pt x="208607" y="106112"/>
                  </a:cubicBezTo>
                  <a:cubicBezTo>
                    <a:pt x="195193" y="106112"/>
                    <a:pt x="183455" y="106112"/>
                    <a:pt x="173184" y="106112"/>
                  </a:cubicBezTo>
                  <a:lnTo>
                    <a:pt x="161580" y="106112"/>
                  </a:lnTo>
                  <a:lnTo>
                    <a:pt x="161580" y="151166"/>
                  </a:lnTo>
                  <a:lnTo>
                    <a:pt x="177545" y="158028"/>
                  </a:lnTo>
                  <a:cubicBezTo>
                    <a:pt x="183327" y="164029"/>
                    <a:pt x="186904" y="172319"/>
                    <a:pt x="186904" y="181476"/>
                  </a:cubicBezTo>
                  <a:lnTo>
                    <a:pt x="181342" y="195410"/>
                  </a:lnTo>
                  <a:lnTo>
                    <a:pt x="225544" y="229731"/>
                  </a:lnTo>
                  <a:lnTo>
                    <a:pt x="224685" y="225927"/>
                  </a:lnTo>
                  <a:cubicBezTo>
                    <a:pt x="224685" y="204788"/>
                    <a:pt x="239155" y="186902"/>
                    <a:pt x="256840" y="186902"/>
                  </a:cubicBezTo>
                  <a:cubicBezTo>
                    <a:pt x="274526" y="186902"/>
                    <a:pt x="288995" y="204788"/>
                    <a:pt x="288995" y="225927"/>
                  </a:cubicBezTo>
                  <a:cubicBezTo>
                    <a:pt x="288995" y="238935"/>
                    <a:pt x="284172" y="251943"/>
                    <a:pt x="276133" y="258447"/>
                  </a:cubicBezTo>
                  <a:cubicBezTo>
                    <a:pt x="293819" y="264952"/>
                    <a:pt x="306681" y="277960"/>
                    <a:pt x="309896" y="294220"/>
                  </a:cubicBezTo>
                  <a:cubicBezTo>
                    <a:pt x="203784" y="294220"/>
                    <a:pt x="203784" y="294220"/>
                    <a:pt x="203784" y="294220"/>
                  </a:cubicBezTo>
                  <a:cubicBezTo>
                    <a:pt x="208608" y="277960"/>
                    <a:pt x="221470" y="264952"/>
                    <a:pt x="239155" y="258447"/>
                  </a:cubicBezTo>
                  <a:lnTo>
                    <a:pt x="235484" y="253498"/>
                  </a:lnTo>
                  <a:lnTo>
                    <a:pt x="175036" y="206002"/>
                  </a:lnTo>
                  <a:lnTo>
                    <a:pt x="154949" y="214636"/>
                  </a:lnTo>
                  <a:lnTo>
                    <a:pt x="134266" y="205746"/>
                  </a:lnTo>
                  <a:lnTo>
                    <a:pt x="74697" y="253114"/>
                  </a:lnTo>
                  <a:lnTo>
                    <a:pt x="70742" y="258447"/>
                  </a:lnTo>
                  <a:cubicBezTo>
                    <a:pt x="88427" y="264952"/>
                    <a:pt x="101289" y="277960"/>
                    <a:pt x="106112" y="294220"/>
                  </a:cubicBezTo>
                  <a:cubicBezTo>
                    <a:pt x="0" y="294220"/>
                    <a:pt x="0" y="294220"/>
                    <a:pt x="0" y="294220"/>
                  </a:cubicBezTo>
                  <a:cubicBezTo>
                    <a:pt x="3215" y="277960"/>
                    <a:pt x="16077" y="264952"/>
                    <a:pt x="33763" y="258447"/>
                  </a:cubicBezTo>
                  <a:cubicBezTo>
                    <a:pt x="25724" y="251943"/>
                    <a:pt x="20901" y="238935"/>
                    <a:pt x="20901" y="225927"/>
                  </a:cubicBezTo>
                  <a:cubicBezTo>
                    <a:pt x="20901" y="204788"/>
                    <a:pt x="35370" y="186902"/>
                    <a:pt x="53056" y="186902"/>
                  </a:cubicBezTo>
                  <a:cubicBezTo>
                    <a:pt x="70742" y="186902"/>
                    <a:pt x="85211" y="204788"/>
                    <a:pt x="85211" y="225927"/>
                  </a:cubicBezTo>
                  <a:lnTo>
                    <a:pt x="84441" y="229338"/>
                  </a:lnTo>
                  <a:lnTo>
                    <a:pt x="128333" y="194851"/>
                  </a:lnTo>
                  <a:lnTo>
                    <a:pt x="122994" y="181476"/>
                  </a:lnTo>
                  <a:cubicBezTo>
                    <a:pt x="122994" y="172319"/>
                    <a:pt x="126571" y="164029"/>
                    <a:pt x="132354" y="158028"/>
                  </a:cubicBezTo>
                  <a:lnTo>
                    <a:pt x="148316" y="151167"/>
                  </a:lnTo>
                  <a:lnTo>
                    <a:pt x="148316" y="106112"/>
                  </a:lnTo>
                  <a:lnTo>
                    <a:pt x="146564" y="106112"/>
                  </a:lnTo>
                  <a:cubicBezTo>
                    <a:pt x="101289" y="106112"/>
                    <a:pt x="101289" y="106112"/>
                    <a:pt x="101289" y="106112"/>
                  </a:cubicBezTo>
                  <a:cubicBezTo>
                    <a:pt x="106167" y="90034"/>
                    <a:pt x="119176" y="77172"/>
                    <a:pt x="135436" y="70741"/>
                  </a:cubicBezTo>
                  <a:cubicBezTo>
                    <a:pt x="127306" y="64310"/>
                    <a:pt x="122428" y="53056"/>
                    <a:pt x="122428" y="38586"/>
                  </a:cubicBezTo>
                  <a:cubicBezTo>
                    <a:pt x="122428" y="17685"/>
                    <a:pt x="137062" y="0"/>
                    <a:pt x="154948" y="0"/>
                  </a:cubicBezTo>
                  <a:close/>
                </a:path>
              </a:pathLst>
            </a:custGeom>
            <a:solidFill>
              <a:schemeClr val="accent1"/>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19" name="Group 113"/>
          <p:cNvGrpSpPr/>
          <p:nvPr/>
        </p:nvGrpSpPr>
        <p:grpSpPr>
          <a:xfrm>
            <a:off x="66864" y="4673805"/>
            <a:ext cx="2973049" cy="1162011"/>
            <a:chOff x="-3" y="4278639"/>
            <a:chExt cx="3361153" cy="1253738"/>
          </a:xfrm>
        </p:grpSpPr>
        <p:grpSp>
          <p:nvGrpSpPr>
            <p:cNvPr id="120" name="Group 120"/>
            <p:cNvGrpSpPr/>
            <p:nvPr/>
          </p:nvGrpSpPr>
          <p:grpSpPr>
            <a:xfrm flipH="1">
              <a:off x="-3" y="4278639"/>
              <a:ext cx="3361153" cy="1253738"/>
              <a:chOff x="7714759" y="1806707"/>
              <a:chExt cx="3879714" cy="914400"/>
            </a:xfrm>
            <a:solidFill>
              <a:schemeClr val="accent3"/>
            </a:solidFill>
          </p:grpSpPr>
          <p:sp>
            <p:nvSpPr>
              <p:cNvPr id="125" name="Rectangle 126"/>
              <p:cNvSpPr/>
              <p:nvPr/>
            </p:nvSpPr>
            <p:spPr>
              <a:xfrm>
                <a:off x="8170986" y="1806707"/>
                <a:ext cx="3423487"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26" name="Oval 127"/>
              <p:cNvSpPr/>
              <p:nvPr/>
            </p:nvSpPr>
            <p:spPr>
              <a:xfrm>
                <a:off x="7714759" y="1806707"/>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21" name="Oval 121"/>
            <p:cNvSpPr/>
            <p:nvPr/>
          </p:nvSpPr>
          <p:spPr>
            <a:xfrm>
              <a:off x="2266890" y="4457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22" name="Freeform: Shape 122"/>
            <p:cNvSpPr>
              <a:spLocks/>
            </p:cNvSpPr>
            <p:nvPr/>
          </p:nvSpPr>
          <p:spPr bwMode="auto">
            <a:xfrm>
              <a:off x="2498872" y="4731167"/>
              <a:ext cx="441801" cy="426102"/>
            </a:xfrm>
            <a:custGeom>
              <a:avLst/>
              <a:gdLst>
                <a:gd name="connsiteX0" fmla="*/ 171227 w 237547"/>
                <a:gd name="connsiteY0" fmla="*/ 89231 h 229106"/>
                <a:gd name="connsiteX1" fmla="*/ 155551 w 237547"/>
                <a:gd name="connsiteY1" fmla="*/ 104907 h 229106"/>
                <a:gd name="connsiteX2" fmla="*/ 171227 w 237547"/>
                <a:gd name="connsiteY2" fmla="*/ 120583 h 229106"/>
                <a:gd name="connsiteX3" fmla="*/ 186903 w 237547"/>
                <a:gd name="connsiteY3" fmla="*/ 104907 h 229106"/>
                <a:gd name="connsiteX4" fmla="*/ 171227 w 237547"/>
                <a:gd name="connsiteY4" fmla="*/ 89231 h 229106"/>
                <a:gd name="connsiteX5" fmla="*/ 119980 w 237547"/>
                <a:gd name="connsiteY5" fmla="*/ 89231 h 229106"/>
                <a:gd name="connsiteX6" fmla="*/ 103701 w 237547"/>
                <a:gd name="connsiteY6" fmla="*/ 104907 h 229106"/>
                <a:gd name="connsiteX7" fmla="*/ 119980 w 237547"/>
                <a:gd name="connsiteY7" fmla="*/ 120583 h 229106"/>
                <a:gd name="connsiteX8" fmla="*/ 136259 w 237547"/>
                <a:gd name="connsiteY8" fmla="*/ 104907 h 229106"/>
                <a:gd name="connsiteX9" fmla="*/ 119980 w 237547"/>
                <a:gd name="connsiteY9" fmla="*/ 89231 h 229106"/>
                <a:gd name="connsiteX10" fmla="*/ 65718 w 237547"/>
                <a:gd name="connsiteY10" fmla="*/ 89231 h 229106"/>
                <a:gd name="connsiteX11" fmla="*/ 49439 w 237547"/>
                <a:gd name="connsiteY11" fmla="*/ 104907 h 229106"/>
                <a:gd name="connsiteX12" fmla="*/ 65718 w 237547"/>
                <a:gd name="connsiteY12" fmla="*/ 120583 h 229106"/>
                <a:gd name="connsiteX13" fmla="*/ 81997 w 237547"/>
                <a:gd name="connsiteY13" fmla="*/ 104907 h 229106"/>
                <a:gd name="connsiteX14" fmla="*/ 65718 w 237547"/>
                <a:gd name="connsiteY14" fmla="*/ 89231 h 229106"/>
                <a:gd name="connsiteX15" fmla="*/ 119582 w 237547"/>
                <a:gd name="connsiteY15" fmla="*/ 0 h 229106"/>
                <a:gd name="connsiteX16" fmla="*/ 237547 w 237547"/>
                <a:gd name="connsiteY16" fmla="*/ 102367 h 229106"/>
                <a:gd name="connsiteX17" fmla="*/ 189068 w 237547"/>
                <a:gd name="connsiteY17" fmla="*/ 186860 h 229106"/>
                <a:gd name="connsiteX18" fmla="*/ 206844 w 237547"/>
                <a:gd name="connsiteY18" fmla="*/ 229106 h 229106"/>
                <a:gd name="connsiteX19" fmla="*/ 164829 w 237547"/>
                <a:gd name="connsiteY19" fmla="*/ 198234 h 229106"/>
                <a:gd name="connsiteX20" fmla="*/ 119582 w 237547"/>
                <a:gd name="connsiteY20" fmla="*/ 206358 h 229106"/>
                <a:gd name="connsiteX21" fmla="*/ 0 w 237547"/>
                <a:gd name="connsiteY21" fmla="*/ 102367 h 229106"/>
                <a:gd name="connsiteX22" fmla="*/ 119582 w 237547"/>
                <a:gd name="connsiteY22" fmla="*/ 0 h 229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37547" h="229106">
                  <a:moveTo>
                    <a:pt x="171227" y="89231"/>
                  </a:moveTo>
                  <a:cubicBezTo>
                    <a:pt x="162569" y="89231"/>
                    <a:pt x="155551" y="96249"/>
                    <a:pt x="155551" y="104907"/>
                  </a:cubicBezTo>
                  <a:cubicBezTo>
                    <a:pt x="155551" y="113565"/>
                    <a:pt x="162569" y="120583"/>
                    <a:pt x="171227" y="120583"/>
                  </a:cubicBezTo>
                  <a:cubicBezTo>
                    <a:pt x="179885" y="120583"/>
                    <a:pt x="186903" y="113565"/>
                    <a:pt x="186903" y="104907"/>
                  </a:cubicBezTo>
                  <a:cubicBezTo>
                    <a:pt x="186903" y="96249"/>
                    <a:pt x="179885" y="89231"/>
                    <a:pt x="171227" y="89231"/>
                  </a:cubicBezTo>
                  <a:close/>
                  <a:moveTo>
                    <a:pt x="119980" y="89231"/>
                  </a:moveTo>
                  <a:cubicBezTo>
                    <a:pt x="110989" y="89231"/>
                    <a:pt x="103701" y="96249"/>
                    <a:pt x="103701" y="104907"/>
                  </a:cubicBezTo>
                  <a:cubicBezTo>
                    <a:pt x="103701" y="113565"/>
                    <a:pt x="110989" y="120583"/>
                    <a:pt x="119980" y="120583"/>
                  </a:cubicBezTo>
                  <a:cubicBezTo>
                    <a:pt x="128971" y="120583"/>
                    <a:pt x="136259" y="113565"/>
                    <a:pt x="136259" y="104907"/>
                  </a:cubicBezTo>
                  <a:cubicBezTo>
                    <a:pt x="136259" y="96249"/>
                    <a:pt x="128971" y="89231"/>
                    <a:pt x="119980" y="89231"/>
                  </a:cubicBezTo>
                  <a:close/>
                  <a:moveTo>
                    <a:pt x="65718" y="89231"/>
                  </a:moveTo>
                  <a:cubicBezTo>
                    <a:pt x="56727" y="89231"/>
                    <a:pt x="49439" y="96249"/>
                    <a:pt x="49439" y="104907"/>
                  </a:cubicBezTo>
                  <a:cubicBezTo>
                    <a:pt x="49439" y="113565"/>
                    <a:pt x="56727" y="120583"/>
                    <a:pt x="65718" y="120583"/>
                  </a:cubicBezTo>
                  <a:cubicBezTo>
                    <a:pt x="74709" y="120583"/>
                    <a:pt x="81997" y="113565"/>
                    <a:pt x="81997" y="104907"/>
                  </a:cubicBezTo>
                  <a:cubicBezTo>
                    <a:pt x="81997" y="96249"/>
                    <a:pt x="74709" y="89231"/>
                    <a:pt x="65718" y="89231"/>
                  </a:cubicBezTo>
                  <a:close/>
                  <a:moveTo>
                    <a:pt x="119582" y="0"/>
                  </a:moveTo>
                  <a:cubicBezTo>
                    <a:pt x="184220" y="0"/>
                    <a:pt x="237547" y="45496"/>
                    <a:pt x="237547" y="102367"/>
                  </a:cubicBezTo>
                  <a:cubicBezTo>
                    <a:pt x="237547" y="136489"/>
                    <a:pt x="218156" y="167361"/>
                    <a:pt x="189068" y="186860"/>
                  </a:cubicBezTo>
                  <a:cubicBezTo>
                    <a:pt x="206844" y="229106"/>
                    <a:pt x="206844" y="229106"/>
                    <a:pt x="206844" y="229106"/>
                  </a:cubicBezTo>
                  <a:cubicBezTo>
                    <a:pt x="164829" y="198234"/>
                    <a:pt x="164829" y="198234"/>
                    <a:pt x="164829" y="198234"/>
                  </a:cubicBezTo>
                  <a:cubicBezTo>
                    <a:pt x="150285" y="203108"/>
                    <a:pt x="135741" y="206358"/>
                    <a:pt x="119582" y="206358"/>
                  </a:cubicBezTo>
                  <a:cubicBezTo>
                    <a:pt x="53327" y="206358"/>
                    <a:pt x="0" y="159237"/>
                    <a:pt x="0" y="102367"/>
                  </a:cubicBezTo>
                  <a:cubicBezTo>
                    <a:pt x="0" y="45496"/>
                    <a:pt x="53327" y="0"/>
                    <a:pt x="119582" y="0"/>
                  </a:cubicBezTo>
                  <a:close/>
                </a:path>
              </a:pathLst>
            </a:custGeom>
            <a:solidFill>
              <a:schemeClr val="accent3"/>
            </a:solidFill>
            <a:ln>
              <a:noFill/>
            </a:ln>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3" name="TextBox 124"/>
            <p:cNvSpPr txBox="1"/>
            <p:nvPr/>
          </p:nvSpPr>
          <p:spPr>
            <a:xfrm>
              <a:off x="0" y="4475075"/>
              <a:ext cx="2219270" cy="461665"/>
            </a:xfrm>
            <a:prstGeom prst="rect">
              <a:avLst/>
            </a:prstGeom>
            <a:noFill/>
          </p:spPr>
          <p:txBody>
            <a:bodyPr wrap="none" lIns="0" tIns="0" rIns="0" bIns="0" anchor="ctr" anchorCtr="0">
              <a:normAutofit/>
            </a:bodyPr>
            <a:lstStyle/>
            <a:p>
              <a:pPr algn="r"/>
              <a:r>
                <a:rPr lang="en-US" sz="2000">
                  <a:solidFill>
                    <a:schemeClr val="bg1"/>
                  </a:solidFill>
                  <a:latin typeface="微软雅黑" panose="020B0503020204020204" pitchFamily="34" charset="-122"/>
                  <a:ea typeface="微软雅黑" panose="020B0503020204020204" pitchFamily="34" charset="-122"/>
                </a:rPr>
                <a:t>65%</a:t>
              </a:r>
            </a:p>
          </p:txBody>
        </p:sp>
        <p:sp>
          <p:nvSpPr>
            <p:cNvPr id="124" name="TextBox 125"/>
            <p:cNvSpPr txBox="1"/>
            <p:nvPr/>
          </p:nvSpPr>
          <p:spPr>
            <a:xfrm>
              <a:off x="0" y="4875411"/>
              <a:ext cx="2219270" cy="461665"/>
            </a:xfrm>
            <a:prstGeom prst="rect">
              <a:avLst/>
            </a:prstGeom>
            <a:noFill/>
          </p:spPr>
          <p:txBody>
            <a:bodyPr wrap="square" lIns="0" tIns="0" rIns="0" bIns="0" anchor="ctr" anchorCtr="0">
              <a:normAutofit/>
            </a:bodyPr>
            <a:lstStyle/>
            <a:p>
              <a:pPr algn="r">
                <a:lnSpc>
                  <a:spcPct val="120000"/>
                </a:lnSpc>
              </a:pPr>
              <a:r>
                <a:rPr lang="zh-CN" altLang="en-US" sz="1000">
                  <a:solidFill>
                    <a:schemeClr val="bg1"/>
                  </a:solidFill>
                  <a:latin typeface="微软雅黑" panose="020B0503020204020204" pitchFamily="34" charset="-122"/>
                  <a:ea typeface="微软雅黑" panose="020B0503020204020204" pitchFamily="34" charset="-122"/>
                </a:rPr>
                <a:t>此部分内容作为文字排版占位显示</a:t>
              </a:r>
              <a:br>
                <a:rPr lang="zh-CN" altLang="en-US" sz="1000">
                  <a:solidFill>
                    <a:schemeClr val="bg1"/>
                  </a:solidFill>
                  <a:latin typeface="微软雅黑" panose="020B0503020204020204" pitchFamily="34" charset="-122"/>
                  <a:ea typeface="微软雅黑" panose="020B0503020204020204" pitchFamily="34" charset="-122"/>
                </a:rPr>
              </a:br>
              <a:r>
                <a:rPr lang="zh-CN" altLang="en-US" sz="1000">
                  <a:solidFill>
                    <a:schemeClr val="bg1"/>
                  </a:solidFill>
                  <a:latin typeface="微软雅黑" panose="020B0503020204020204" pitchFamily="34" charset="-122"/>
                  <a:ea typeface="微软雅黑" panose="020B0503020204020204" pitchFamily="34" charset="-122"/>
                </a:rPr>
                <a:t>（建议使用主题字体）</a:t>
              </a:r>
            </a:p>
          </p:txBody>
        </p:sp>
      </p:grpSp>
      <p:grpSp>
        <p:nvGrpSpPr>
          <p:cNvPr id="127" name="Group 119"/>
          <p:cNvGrpSpPr/>
          <p:nvPr/>
        </p:nvGrpSpPr>
        <p:grpSpPr>
          <a:xfrm>
            <a:off x="9213012" y="3177021"/>
            <a:ext cx="2973600" cy="1162011"/>
            <a:chOff x="8829063" y="2223019"/>
            <a:chExt cx="3381472" cy="1253738"/>
          </a:xfrm>
        </p:grpSpPr>
        <p:grpSp>
          <p:nvGrpSpPr>
            <p:cNvPr id="128" name="Group 129"/>
            <p:cNvGrpSpPr/>
            <p:nvPr/>
          </p:nvGrpSpPr>
          <p:grpSpPr>
            <a:xfrm>
              <a:off x="8829063" y="2223019"/>
              <a:ext cx="3361153" cy="1253738"/>
              <a:chOff x="7714759" y="1806707"/>
              <a:chExt cx="3879714" cy="914400"/>
            </a:xfrm>
            <a:solidFill>
              <a:schemeClr val="accent2"/>
            </a:solidFill>
          </p:grpSpPr>
          <p:sp>
            <p:nvSpPr>
              <p:cNvPr id="137" name="Rectangle 139"/>
              <p:cNvSpPr/>
              <p:nvPr/>
            </p:nvSpPr>
            <p:spPr>
              <a:xfrm>
                <a:off x="8170986" y="1806707"/>
                <a:ext cx="3423487"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38" name="Oval 140"/>
              <p:cNvSpPr/>
              <p:nvPr/>
            </p:nvSpPr>
            <p:spPr>
              <a:xfrm>
                <a:off x="7714759" y="1806707"/>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29" name="Oval 130"/>
            <p:cNvSpPr/>
            <p:nvPr/>
          </p:nvSpPr>
          <p:spPr>
            <a:xfrm flipH="1">
              <a:off x="9010707" y="240193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nvGrpSpPr>
            <p:cNvPr id="130" name="Group 131"/>
            <p:cNvGrpSpPr/>
            <p:nvPr/>
          </p:nvGrpSpPr>
          <p:grpSpPr>
            <a:xfrm>
              <a:off x="9231317" y="2598568"/>
              <a:ext cx="473180" cy="498380"/>
              <a:chOff x="6828400" y="3782413"/>
              <a:chExt cx="203784" cy="214637"/>
            </a:xfrm>
            <a:solidFill>
              <a:schemeClr val="accent2"/>
            </a:solidFill>
          </p:grpSpPr>
          <p:sp>
            <p:nvSpPr>
              <p:cNvPr id="133" name="Freeform: Shape 135"/>
              <p:cNvSpPr>
                <a:spLocks/>
              </p:cNvSpPr>
              <p:nvPr/>
            </p:nvSpPr>
            <p:spPr bwMode="auto">
              <a:xfrm>
                <a:off x="6828400" y="3872850"/>
                <a:ext cx="203784" cy="100083"/>
              </a:xfrm>
              <a:custGeom>
                <a:avLst/>
                <a:gdLst>
                  <a:gd name="T0" fmla="*/ 108 w 126"/>
                  <a:gd name="T1" fmla="*/ 44 h 62"/>
                  <a:gd name="T2" fmla="*/ 126 w 126"/>
                  <a:gd name="T3" fmla="*/ 22 h 62"/>
                  <a:gd name="T4" fmla="*/ 108 w 126"/>
                  <a:gd name="T5" fmla="*/ 0 h 62"/>
                  <a:gd name="T6" fmla="*/ 108 w 126"/>
                  <a:gd name="T7" fmla="*/ 10 h 62"/>
                  <a:gd name="T8" fmla="*/ 116 w 126"/>
                  <a:gd name="T9" fmla="*/ 22 h 62"/>
                  <a:gd name="T10" fmla="*/ 108 w 126"/>
                  <a:gd name="T11" fmla="*/ 34 h 62"/>
                  <a:gd name="T12" fmla="*/ 108 w 126"/>
                  <a:gd name="T13" fmla="*/ 44 h 62"/>
                  <a:gd name="T14" fmla="*/ 53 w 126"/>
                  <a:gd name="T15" fmla="*/ 62 h 62"/>
                  <a:gd name="T16" fmla="*/ 94 w 126"/>
                  <a:gd name="T17" fmla="*/ 42 h 62"/>
                  <a:gd name="T18" fmla="*/ 104 w 126"/>
                  <a:gd name="T19" fmla="*/ 44 h 62"/>
                  <a:gd name="T20" fmla="*/ 108 w 126"/>
                  <a:gd name="T21" fmla="*/ 44 h 62"/>
                  <a:gd name="T22" fmla="*/ 108 w 126"/>
                  <a:gd name="T23" fmla="*/ 34 h 62"/>
                  <a:gd name="T24" fmla="*/ 104 w 126"/>
                  <a:gd name="T25" fmla="*/ 35 h 62"/>
                  <a:gd name="T26" fmla="*/ 100 w 126"/>
                  <a:gd name="T27" fmla="*/ 34 h 62"/>
                  <a:gd name="T28" fmla="*/ 106 w 126"/>
                  <a:gd name="T29" fmla="*/ 10 h 62"/>
                  <a:gd name="T30" fmla="*/ 106 w 126"/>
                  <a:gd name="T31" fmla="*/ 10 h 62"/>
                  <a:gd name="T32" fmla="*/ 106 w 126"/>
                  <a:gd name="T33" fmla="*/ 10 h 62"/>
                  <a:gd name="T34" fmla="*/ 108 w 126"/>
                  <a:gd name="T35" fmla="*/ 10 h 62"/>
                  <a:gd name="T36" fmla="*/ 108 w 126"/>
                  <a:gd name="T37" fmla="*/ 0 h 62"/>
                  <a:gd name="T38" fmla="*/ 105 w 126"/>
                  <a:gd name="T39" fmla="*/ 0 h 62"/>
                  <a:gd name="T40" fmla="*/ 105 w 126"/>
                  <a:gd name="T41" fmla="*/ 0 h 62"/>
                  <a:gd name="T42" fmla="*/ 1 w 126"/>
                  <a:gd name="T43" fmla="*/ 0 h 62"/>
                  <a:gd name="T44" fmla="*/ 0 w 126"/>
                  <a:gd name="T45" fmla="*/ 10 h 62"/>
                  <a:gd name="T46" fmla="*/ 53 w 126"/>
                  <a:gd name="T47"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6" h="62">
                    <a:moveTo>
                      <a:pt x="108" y="44"/>
                    </a:moveTo>
                    <a:cubicBezTo>
                      <a:pt x="118" y="42"/>
                      <a:pt x="126" y="33"/>
                      <a:pt x="126" y="22"/>
                    </a:cubicBezTo>
                    <a:cubicBezTo>
                      <a:pt x="126" y="11"/>
                      <a:pt x="118" y="2"/>
                      <a:pt x="108" y="0"/>
                    </a:cubicBezTo>
                    <a:cubicBezTo>
                      <a:pt x="108" y="10"/>
                      <a:pt x="108" y="10"/>
                      <a:pt x="108" y="10"/>
                    </a:cubicBezTo>
                    <a:cubicBezTo>
                      <a:pt x="113" y="12"/>
                      <a:pt x="116" y="17"/>
                      <a:pt x="116" y="22"/>
                    </a:cubicBezTo>
                    <a:cubicBezTo>
                      <a:pt x="116" y="27"/>
                      <a:pt x="113" y="32"/>
                      <a:pt x="108" y="34"/>
                    </a:cubicBezTo>
                    <a:lnTo>
                      <a:pt x="108" y="44"/>
                    </a:lnTo>
                    <a:close/>
                    <a:moveTo>
                      <a:pt x="53" y="62"/>
                    </a:moveTo>
                    <a:cubicBezTo>
                      <a:pt x="70" y="62"/>
                      <a:pt x="85" y="54"/>
                      <a:pt x="94" y="42"/>
                    </a:cubicBezTo>
                    <a:cubicBezTo>
                      <a:pt x="97" y="44"/>
                      <a:pt x="100" y="44"/>
                      <a:pt x="104" y="44"/>
                    </a:cubicBezTo>
                    <a:cubicBezTo>
                      <a:pt x="105" y="44"/>
                      <a:pt x="107" y="44"/>
                      <a:pt x="108" y="44"/>
                    </a:cubicBezTo>
                    <a:cubicBezTo>
                      <a:pt x="108" y="34"/>
                      <a:pt x="108" y="34"/>
                      <a:pt x="108" y="34"/>
                    </a:cubicBezTo>
                    <a:cubicBezTo>
                      <a:pt x="107" y="34"/>
                      <a:pt x="105" y="35"/>
                      <a:pt x="104" y="35"/>
                    </a:cubicBezTo>
                    <a:cubicBezTo>
                      <a:pt x="102" y="35"/>
                      <a:pt x="101" y="34"/>
                      <a:pt x="100" y="34"/>
                    </a:cubicBezTo>
                    <a:cubicBezTo>
                      <a:pt x="103" y="27"/>
                      <a:pt x="106" y="18"/>
                      <a:pt x="106" y="10"/>
                    </a:cubicBezTo>
                    <a:cubicBezTo>
                      <a:pt x="106" y="10"/>
                      <a:pt x="106" y="10"/>
                      <a:pt x="106" y="10"/>
                    </a:cubicBezTo>
                    <a:cubicBezTo>
                      <a:pt x="106" y="10"/>
                      <a:pt x="106" y="10"/>
                      <a:pt x="106" y="10"/>
                    </a:cubicBezTo>
                    <a:cubicBezTo>
                      <a:pt x="106" y="10"/>
                      <a:pt x="107" y="10"/>
                      <a:pt x="108" y="10"/>
                    </a:cubicBezTo>
                    <a:cubicBezTo>
                      <a:pt x="108" y="0"/>
                      <a:pt x="108" y="0"/>
                      <a:pt x="108" y="0"/>
                    </a:cubicBezTo>
                    <a:cubicBezTo>
                      <a:pt x="107" y="0"/>
                      <a:pt x="106" y="0"/>
                      <a:pt x="105" y="0"/>
                    </a:cubicBezTo>
                    <a:cubicBezTo>
                      <a:pt x="105" y="0"/>
                      <a:pt x="105" y="0"/>
                      <a:pt x="105" y="0"/>
                    </a:cubicBezTo>
                    <a:cubicBezTo>
                      <a:pt x="1" y="0"/>
                      <a:pt x="1" y="0"/>
                      <a:pt x="1" y="0"/>
                    </a:cubicBezTo>
                    <a:cubicBezTo>
                      <a:pt x="1" y="3"/>
                      <a:pt x="0" y="6"/>
                      <a:pt x="0" y="10"/>
                    </a:cubicBezTo>
                    <a:cubicBezTo>
                      <a:pt x="0" y="39"/>
                      <a:pt x="24" y="62"/>
                      <a:pt x="53"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4" name="Rectangle 136"/>
              <p:cNvSpPr>
                <a:spLocks/>
              </p:cNvSpPr>
              <p:nvPr/>
            </p:nvSpPr>
            <p:spPr bwMode="auto">
              <a:xfrm>
                <a:off x="6828400" y="3982580"/>
                <a:ext cx="184491" cy="144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5" name="Freeform: Shape 137"/>
              <p:cNvSpPr>
                <a:spLocks/>
              </p:cNvSpPr>
              <p:nvPr/>
            </p:nvSpPr>
            <p:spPr bwMode="auto">
              <a:xfrm>
                <a:off x="6870604" y="3782413"/>
                <a:ext cx="33763" cy="84408"/>
              </a:xfrm>
              <a:custGeom>
                <a:avLst/>
                <a:gdLst>
                  <a:gd name="T0" fmla="*/ 7 w 21"/>
                  <a:gd name="T1" fmla="*/ 40 h 52"/>
                  <a:gd name="T2" fmla="*/ 10 w 21"/>
                  <a:gd name="T3" fmla="*/ 50 h 52"/>
                  <a:gd name="T4" fmla="*/ 19 w 21"/>
                  <a:gd name="T5" fmla="*/ 32 h 52"/>
                  <a:gd name="T6" fmla="*/ 14 w 21"/>
                  <a:gd name="T7" fmla="*/ 21 h 52"/>
                  <a:gd name="T8" fmla="*/ 13 w 21"/>
                  <a:gd name="T9" fmla="*/ 13 h 52"/>
                  <a:gd name="T10" fmla="*/ 8 w 21"/>
                  <a:gd name="T11" fmla="*/ 4 h 52"/>
                  <a:gd name="T12" fmla="*/ 3 w 21"/>
                  <a:gd name="T13" fmla="*/ 22 h 52"/>
                  <a:gd name="T14" fmla="*/ 7 w 21"/>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52">
                    <a:moveTo>
                      <a:pt x="7" y="40"/>
                    </a:moveTo>
                    <a:cubicBezTo>
                      <a:pt x="1" y="42"/>
                      <a:pt x="4" y="52"/>
                      <a:pt x="10" y="50"/>
                    </a:cubicBezTo>
                    <a:cubicBezTo>
                      <a:pt x="18" y="47"/>
                      <a:pt x="21" y="40"/>
                      <a:pt x="19" y="32"/>
                    </a:cubicBezTo>
                    <a:cubicBezTo>
                      <a:pt x="18" y="28"/>
                      <a:pt x="16" y="25"/>
                      <a:pt x="14" y="21"/>
                    </a:cubicBezTo>
                    <a:cubicBezTo>
                      <a:pt x="13" y="19"/>
                      <a:pt x="11" y="15"/>
                      <a:pt x="13" y="13"/>
                    </a:cubicBezTo>
                    <a:cubicBezTo>
                      <a:pt x="19" y="10"/>
                      <a:pt x="14" y="0"/>
                      <a:pt x="8" y="4"/>
                    </a:cubicBezTo>
                    <a:cubicBezTo>
                      <a:pt x="2" y="8"/>
                      <a:pt x="0" y="16"/>
                      <a:pt x="3" y="22"/>
                    </a:cubicBezTo>
                    <a:cubicBezTo>
                      <a:pt x="3" y="25"/>
                      <a:pt x="12" y="38"/>
                      <a:pt x="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6" name="Freeform: Shape 138"/>
              <p:cNvSpPr>
                <a:spLocks/>
              </p:cNvSpPr>
              <p:nvPr/>
            </p:nvSpPr>
            <p:spPr bwMode="auto">
              <a:xfrm>
                <a:off x="6918836" y="3782413"/>
                <a:ext cx="32557" cy="84408"/>
              </a:xfrm>
              <a:custGeom>
                <a:avLst/>
                <a:gdLst>
                  <a:gd name="T0" fmla="*/ 7 w 20"/>
                  <a:gd name="T1" fmla="*/ 40 h 52"/>
                  <a:gd name="T2" fmla="*/ 10 w 20"/>
                  <a:gd name="T3" fmla="*/ 50 h 52"/>
                  <a:gd name="T4" fmla="*/ 18 w 20"/>
                  <a:gd name="T5" fmla="*/ 32 h 52"/>
                  <a:gd name="T6" fmla="*/ 13 w 20"/>
                  <a:gd name="T7" fmla="*/ 21 h 52"/>
                  <a:gd name="T8" fmla="*/ 13 w 20"/>
                  <a:gd name="T9" fmla="*/ 13 h 52"/>
                  <a:gd name="T10" fmla="*/ 8 w 20"/>
                  <a:gd name="T11" fmla="*/ 4 h 52"/>
                  <a:gd name="T12" fmla="*/ 2 w 20"/>
                  <a:gd name="T13" fmla="*/ 22 h 52"/>
                  <a:gd name="T14" fmla="*/ 7 w 20"/>
                  <a:gd name="T15" fmla="*/ 4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2">
                    <a:moveTo>
                      <a:pt x="7" y="40"/>
                    </a:moveTo>
                    <a:cubicBezTo>
                      <a:pt x="0" y="42"/>
                      <a:pt x="3" y="52"/>
                      <a:pt x="10" y="50"/>
                    </a:cubicBezTo>
                    <a:cubicBezTo>
                      <a:pt x="18" y="47"/>
                      <a:pt x="20" y="40"/>
                      <a:pt x="18" y="32"/>
                    </a:cubicBezTo>
                    <a:cubicBezTo>
                      <a:pt x="17" y="28"/>
                      <a:pt x="15" y="25"/>
                      <a:pt x="13" y="21"/>
                    </a:cubicBezTo>
                    <a:cubicBezTo>
                      <a:pt x="12" y="19"/>
                      <a:pt x="10" y="15"/>
                      <a:pt x="13" y="13"/>
                    </a:cubicBezTo>
                    <a:cubicBezTo>
                      <a:pt x="19" y="10"/>
                      <a:pt x="14" y="0"/>
                      <a:pt x="8" y="4"/>
                    </a:cubicBezTo>
                    <a:cubicBezTo>
                      <a:pt x="1" y="8"/>
                      <a:pt x="0" y="16"/>
                      <a:pt x="2" y="22"/>
                    </a:cubicBezTo>
                    <a:cubicBezTo>
                      <a:pt x="3" y="25"/>
                      <a:pt x="12" y="38"/>
                      <a:pt x="7"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131" name="TextBox 133"/>
            <p:cNvSpPr txBox="1"/>
            <p:nvPr/>
          </p:nvSpPr>
          <p:spPr>
            <a:xfrm flipH="1">
              <a:off x="9979433" y="2416579"/>
              <a:ext cx="2231102" cy="461665"/>
            </a:xfrm>
            <a:prstGeom prst="rect">
              <a:avLst/>
            </a:prstGeom>
            <a:noFill/>
          </p:spPr>
          <p:txBody>
            <a:bodyPr wrap="none" lIns="0" tIns="0" rIns="0" bIns="0" anchor="ctr" anchorCtr="0">
              <a:normAutofit/>
            </a:bodyPr>
            <a:lstStyle/>
            <a:p>
              <a:r>
                <a:rPr lang="en-US" sz="2000">
                  <a:solidFill>
                    <a:schemeClr val="bg1"/>
                  </a:solidFill>
                  <a:latin typeface="微软雅黑" panose="020B0503020204020204" pitchFamily="34" charset="-122"/>
                  <a:ea typeface="微软雅黑" panose="020B0503020204020204" pitchFamily="34" charset="-122"/>
                </a:rPr>
                <a:t>55%</a:t>
              </a:r>
            </a:p>
          </p:txBody>
        </p:sp>
        <p:sp>
          <p:nvSpPr>
            <p:cNvPr id="132" name="TextBox 134"/>
            <p:cNvSpPr txBox="1"/>
            <p:nvPr/>
          </p:nvSpPr>
          <p:spPr>
            <a:xfrm flipH="1">
              <a:off x="9966120" y="2878244"/>
              <a:ext cx="2231102" cy="461665"/>
            </a:xfrm>
            <a:prstGeom prst="rect">
              <a:avLst/>
            </a:prstGeom>
            <a:noFill/>
          </p:spPr>
          <p:txBody>
            <a:bodyPr wrap="square" lIns="0" tIns="0" rIns="0" bIns="0" anchor="ctr" anchorCtr="0">
              <a:normAutofit/>
            </a:bodyPr>
            <a:lstStyle/>
            <a:p>
              <a:pPr>
                <a:lnSpc>
                  <a:spcPct val="120000"/>
                </a:lnSpc>
              </a:pPr>
              <a:r>
                <a:rPr lang="zh-CN" altLang="en-US" sz="1000">
                  <a:solidFill>
                    <a:schemeClr val="bg1"/>
                  </a:solidFill>
                  <a:latin typeface="微软雅黑" panose="020B0503020204020204" pitchFamily="34" charset="-122"/>
                  <a:ea typeface="微软雅黑" panose="020B0503020204020204" pitchFamily="34" charset="-122"/>
                </a:rPr>
                <a:t>此部分内容作为文字排版占位显示</a:t>
              </a:r>
              <a:br>
                <a:rPr lang="zh-CN" altLang="en-US" sz="1000">
                  <a:solidFill>
                    <a:schemeClr val="bg1"/>
                  </a:solidFill>
                  <a:latin typeface="微软雅黑" panose="020B0503020204020204" pitchFamily="34" charset="-122"/>
                  <a:ea typeface="微软雅黑" panose="020B0503020204020204" pitchFamily="34" charset="-122"/>
                </a:rPr>
              </a:br>
              <a:r>
                <a:rPr lang="zh-CN" altLang="en-US" sz="1000">
                  <a:solidFill>
                    <a:schemeClr val="bg1"/>
                  </a:solidFill>
                  <a:latin typeface="微软雅黑" panose="020B0503020204020204" pitchFamily="34" charset="-122"/>
                  <a:ea typeface="微软雅黑" panose="020B0503020204020204" pitchFamily="34" charset="-122"/>
                </a:rPr>
                <a:t>（建议使用主题字体）</a:t>
              </a:r>
            </a:p>
          </p:txBody>
        </p:sp>
      </p:grpSp>
      <p:grpSp>
        <p:nvGrpSpPr>
          <p:cNvPr id="139" name="Group 123"/>
          <p:cNvGrpSpPr/>
          <p:nvPr/>
        </p:nvGrpSpPr>
        <p:grpSpPr>
          <a:xfrm>
            <a:off x="9212101" y="4718736"/>
            <a:ext cx="2973600" cy="1162011"/>
            <a:chOff x="8829063" y="4278639"/>
            <a:chExt cx="3361153" cy="1253738"/>
          </a:xfrm>
        </p:grpSpPr>
        <p:grpSp>
          <p:nvGrpSpPr>
            <p:cNvPr id="140" name="Group 142"/>
            <p:cNvGrpSpPr/>
            <p:nvPr/>
          </p:nvGrpSpPr>
          <p:grpSpPr>
            <a:xfrm>
              <a:off x="8829063" y="4278639"/>
              <a:ext cx="3361153" cy="1253738"/>
              <a:chOff x="7714759" y="1806707"/>
              <a:chExt cx="3879714" cy="914400"/>
            </a:xfrm>
            <a:solidFill>
              <a:schemeClr val="accent4"/>
            </a:solidFill>
          </p:grpSpPr>
          <p:sp>
            <p:nvSpPr>
              <p:cNvPr id="148" name="Rectangle 151"/>
              <p:cNvSpPr/>
              <p:nvPr/>
            </p:nvSpPr>
            <p:spPr>
              <a:xfrm>
                <a:off x="8170986" y="1806707"/>
                <a:ext cx="3423487" cy="9144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149" name="Oval 152"/>
              <p:cNvSpPr/>
              <p:nvPr/>
            </p:nvSpPr>
            <p:spPr>
              <a:xfrm>
                <a:off x="7714759" y="1806707"/>
                <a:ext cx="914400" cy="9144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sp>
          <p:nvSpPr>
            <p:cNvPr id="141" name="Oval 143"/>
            <p:cNvSpPr/>
            <p:nvPr/>
          </p:nvSpPr>
          <p:spPr>
            <a:xfrm flipH="1">
              <a:off x="9010707" y="4457550"/>
              <a:ext cx="914400" cy="9144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nvGrpSpPr>
            <p:cNvPr id="142" name="Group 144"/>
            <p:cNvGrpSpPr/>
            <p:nvPr/>
          </p:nvGrpSpPr>
          <p:grpSpPr>
            <a:xfrm>
              <a:off x="9244474" y="4731148"/>
              <a:ext cx="446867" cy="372827"/>
              <a:chOff x="5685281" y="3237382"/>
              <a:chExt cx="203784" cy="170020"/>
            </a:xfrm>
            <a:solidFill>
              <a:schemeClr val="accent4"/>
            </a:solidFill>
          </p:grpSpPr>
          <p:sp>
            <p:nvSpPr>
              <p:cNvPr id="145" name="Freeform: Shape 148"/>
              <p:cNvSpPr>
                <a:spLocks/>
              </p:cNvSpPr>
              <p:nvPr/>
            </p:nvSpPr>
            <p:spPr bwMode="auto">
              <a:xfrm>
                <a:off x="5685281" y="3355552"/>
                <a:ext cx="203784" cy="51850"/>
              </a:xfrm>
              <a:custGeom>
                <a:avLst/>
                <a:gdLst>
                  <a:gd name="T0" fmla="*/ 110 w 169"/>
                  <a:gd name="T1" fmla="*/ 23 h 43"/>
                  <a:gd name="T2" fmla="*/ 59 w 169"/>
                  <a:gd name="T3" fmla="*/ 23 h 43"/>
                  <a:gd name="T4" fmla="*/ 59 w 169"/>
                  <a:gd name="T5" fmla="*/ 0 h 43"/>
                  <a:gd name="T6" fmla="*/ 0 w 169"/>
                  <a:gd name="T7" fmla="*/ 0 h 43"/>
                  <a:gd name="T8" fmla="*/ 0 w 169"/>
                  <a:gd name="T9" fmla="*/ 43 h 43"/>
                  <a:gd name="T10" fmla="*/ 169 w 169"/>
                  <a:gd name="T11" fmla="*/ 43 h 43"/>
                  <a:gd name="T12" fmla="*/ 169 w 169"/>
                  <a:gd name="T13" fmla="*/ 0 h 43"/>
                  <a:gd name="T14" fmla="*/ 110 w 169"/>
                  <a:gd name="T15" fmla="*/ 0 h 43"/>
                  <a:gd name="T16" fmla="*/ 110 w 169"/>
                  <a:gd name="T17" fmla="*/ 2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43">
                    <a:moveTo>
                      <a:pt x="110" y="23"/>
                    </a:moveTo>
                    <a:lnTo>
                      <a:pt x="59" y="23"/>
                    </a:lnTo>
                    <a:lnTo>
                      <a:pt x="59" y="0"/>
                    </a:lnTo>
                    <a:lnTo>
                      <a:pt x="0" y="0"/>
                    </a:lnTo>
                    <a:lnTo>
                      <a:pt x="0" y="43"/>
                    </a:lnTo>
                    <a:lnTo>
                      <a:pt x="169" y="43"/>
                    </a:lnTo>
                    <a:lnTo>
                      <a:pt x="169" y="0"/>
                    </a:lnTo>
                    <a:lnTo>
                      <a:pt x="110" y="0"/>
                    </a:lnTo>
                    <a:lnTo>
                      <a:pt x="11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6" name="Rectangle 149"/>
              <p:cNvSpPr>
                <a:spLocks/>
              </p:cNvSpPr>
              <p:nvPr/>
            </p:nvSpPr>
            <p:spPr bwMode="auto">
              <a:xfrm>
                <a:off x="5768482" y="3355552"/>
                <a:ext cx="38586" cy="1447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7" name="Freeform: Shape 150"/>
              <p:cNvSpPr>
                <a:spLocks/>
              </p:cNvSpPr>
              <p:nvPr/>
            </p:nvSpPr>
            <p:spPr bwMode="auto">
              <a:xfrm>
                <a:off x="5685281" y="3237382"/>
                <a:ext cx="203784" cy="106112"/>
              </a:xfrm>
              <a:custGeom>
                <a:avLst/>
                <a:gdLst>
                  <a:gd name="T0" fmla="*/ 126 w 169"/>
                  <a:gd name="T1" fmla="*/ 0 h 88"/>
                  <a:gd name="T2" fmla="*/ 85 w 169"/>
                  <a:gd name="T3" fmla="*/ 0 h 88"/>
                  <a:gd name="T4" fmla="*/ 85 w 169"/>
                  <a:gd name="T5" fmla="*/ 15 h 88"/>
                  <a:gd name="T6" fmla="*/ 112 w 169"/>
                  <a:gd name="T7" fmla="*/ 15 h 88"/>
                  <a:gd name="T8" fmla="*/ 112 w 169"/>
                  <a:gd name="T9" fmla="*/ 32 h 88"/>
                  <a:gd name="T10" fmla="*/ 85 w 169"/>
                  <a:gd name="T11" fmla="*/ 32 h 88"/>
                  <a:gd name="T12" fmla="*/ 85 w 169"/>
                  <a:gd name="T13" fmla="*/ 88 h 88"/>
                  <a:gd name="T14" fmla="*/ 110 w 169"/>
                  <a:gd name="T15" fmla="*/ 88 h 88"/>
                  <a:gd name="T16" fmla="*/ 169 w 169"/>
                  <a:gd name="T17" fmla="*/ 88 h 88"/>
                  <a:gd name="T18" fmla="*/ 169 w 169"/>
                  <a:gd name="T19" fmla="*/ 32 h 88"/>
                  <a:gd name="T20" fmla="*/ 126 w 169"/>
                  <a:gd name="T21" fmla="*/ 32 h 88"/>
                  <a:gd name="T22" fmla="*/ 126 w 169"/>
                  <a:gd name="T23" fmla="*/ 0 h 88"/>
                  <a:gd name="T24" fmla="*/ 85 w 169"/>
                  <a:gd name="T25" fmla="*/ 0 h 88"/>
                  <a:gd name="T26" fmla="*/ 43 w 169"/>
                  <a:gd name="T27" fmla="*/ 0 h 88"/>
                  <a:gd name="T28" fmla="*/ 43 w 169"/>
                  <a:gd name="T29" fmla="*/ 32 h 88"/>
                  <a:gd name="T30" fmla="*/ 0 w 169"/>
                  <a:gd name="T31" fmla="*/ 32 h 88"/>
                  <a:gd name="T32" fmla="*/ 0 w 169"/>
                  <a:gd name="T33" fmla="*/ 88 h 88"/>
                  <a:gd name="T34" fmla="*/ 59 w 169"/>
                  <a:gd name="T35" fmla="*/ 88 h 88"/>
                  <a:gd name="T36" fmla="*/ 85 w 169"/>
                  <a:gd name="T37" fmla="*/ 88 h 88"/>
                  <a:gd name="T38" fmla="*/ 85 w 169"/>
                  <a:gd name="T39" fmla="*/ 32 h 88"/>
                  <a:gd name="T40" fmla="*/ 58 w 169"/>
                  <a:gd name="T41" fmla="*/ 32 h 88"/>
                  <a:gd name="T42" fmla="*/ 58 w 169"/>
                  <a:gd name="T43" fmla="*/ 32 h 88"/>
                  <a:gd name="T44" fmla="*/ 58 w 169"/>
                  <a:gd name="T45" fmla="*/ 15 h 88"/>
                  <a:gd name="T46" fmla="*/ 85 w 169"/>
                  <a:gd name="T47" fmla="*/ 15 h 88"/>
                  <a:gd name="T48" fmla="*/ 85 w 169"/>
                  <a:gd name="T4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69" h="88">
                    <a:moveTo>
                      <a:pt x="126" y="0"/>
                    </a:moveTo>
                    <a:lnTo>
                      <a:pt x="85" y="0"/>
                    </a:lnTo>
                    <a:lnTo>
                      <a:pt x="85" y="15"/>
                    </a:lnTo>
                    <a:lnTo>
                      <a:pt x="112" y="15"/>
                    </a:lnTo>
                    <a:lnTo>
                      <a:pt x="112" y="32"/>
                    </a:lnTo>
                    <a:lnTo>
                      <a:pt x="85" y="32"/>
                    </a:lnTo>
                    <a:lnTo>
                      <a:pt x="85" y="88"/>
                    </a:lnTo>
                    <a:lnTo>
                      <a:pt x="110" y="88"/>
                    </a:lnTo>
                    <a:lnTo>
                      <a:pt x="169" y="88"/>
                    </a:lnTo>
                    <a:lnTo>
                      <a:pt x="169" y="32"/>
                    </a:lnTo>
                    <a:lnTo>
                      <a:pt x="126" y="32"/>
                    </a:lnTo>
                    <a:lnTo>
                      <a:pt x="126" y="0"/>
                    </a:lnTo>
                    <a:close/>
                    <a:moveTo>
                      <a:pt x="85" y="0"/>
                    </a:moveTo>
                    <a:lnTo>
                      <a:pt x="43" y="0"/>
                    </a:lnTo>
                    <a:lnTo>
                      <a:pt x="43" y="32"/>
                    </a:lnTo>
                    <a:lnTo>
                      <a:pt x="0" y="32"/>
                    </a:lnTo>
                    <a:lnTo>
                      <a:pt x="0" y="88"/>
                    </a:lnTo>
                    <a:lnTo>
                      <a:pt x="59" y="88"/>
                    </a:lnTo>
                    <a:lnTo>
                      <a:pt x="85" y="88"/>
                    </a:lnTo>
                    <a:lnTo>
                      <a:pt x="85" y="32"/>
                    </a:lnTo>
                    <a:lnTo>
                      <a:pt x="58" y="32"/>
                    </a:lnTo>
                    <a:lnTo>
                      <a:pt x="58" y="32"/>
                    </a:lnTo>
                    <a:lnTo>
                      <a:pt x="58" y="15"/>
                    </a:lnTo>
                    <a:lnTo>
                      <a:pt x="85" y="15"/>
                    </a:lnTo>
                    <a:lnTo>
                      <a:pt x="8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grpSp>
        <p:sp>
          <p:nvSpPr>
            <p:cNvPr id="143" name="TextBox 146"/>
            <p:cNvSpPr txBox="1"/>
            <p:nvPr/>
          </p:nvSpPr>
          <p:spPr>
            <a:xfrm flipH="1">
              <a:off x="9966120" y="4475075"/>
              <a:ext cx="2224096" cy="461665"/>
            </a:xfrm>
            <a:prstGeom prst="rect">
              <a:avLst/>
            </a:prstGeom>
            <a:noFill/>
          </p:spPr>
          <p:txBody>
            <a:bodyPr wrap="none" lIns="0" tIns="0" rIns="0" bIns="0" anchor="ctr" anchorCtr="0">
              <a:normAutofit/>
            </a:bodyPr>
            <a:lstStyle/>
            <a:p>
              <a:r>
                <a:rPr lang="en-US" sz="2000" dirty="0">
                  <a:solidFill>
                    <a:schemeClr val="bg1"/>
                  </a:solidFill>
                  <a:latin typeface="微软雅黑" panose="020B0503020204020204" pitchFamily="34" charset="-122"/>
                  <a:ea typeface="微软雅黑" panose="020B0503020204020204" pitchFamily="34" charset="-122"/>
                </a:rPr>
                <a:t>70%</a:t>
              </a:r>
            </a:p>
          </p:txBody>
        </p:sp>
        <p:sp>
          <p:nvSpPr>
            <p:cNvPr id="144" name="TextBox 147"/>
            <p:cNvSpPr txBox="1"/>
            <p:nvPr/>
          </p:nvSpPr>
          <p:spPr>
            <a:xfrm flipH="1">
              <a:off x="9966120" y="4875411"/>
              <a:ext cx="2224096" cy="461665"/>
            </a:xfrm>
            <a:prstGeom prst="rect">
              <a:avLst/>
            </a:prstGeom>
            <a:noFill/>
          </p:spPr>
          <p:txBody>
            <a:bodyPr wrap="square" lIns="0" tIns="0" rIns="0" bIns="0" anchor="ctr" anchorCtr="0">
              <a:normAutofit/>
            </a:bodyPr>
            <a:lstStyle/>
            <a:p>
              <a:pPr>
                <a:lnSpc>
                  <a:spcPct val="120000"/>
                </a:lnSpc>
              </a:pPr>
              <a:r>
                <a:rPr lang="zh-CN" altLang="en-US" sz="1000">
                  <a:solidFill>
                    <a:schemeClr val="bg1"/>
                  </a:solidFill>
                  <a:latin typeface="微软雅黑" panose="020B0503020204020204" pitchFamily="34" charset="-122"/>
                  <a:ea typeface="微软雅黑" panose="020B0503020204020204" pitchFamily="34" charset="-122"/>
                </a:rPr>
                <a:t>此部分内容作为文字排版占位显示</a:t>
              </a:r>
              <a:br>
                <a:rPr lang="zh-CN" altLang="en-US" sz="1000">
                  <a:solidFill>
                    <a:schemeClr val="bg1"/>
                  </a:solidFill>
                  <a:latin typeface="微软雅黑" panose="020B0503020204020204" pitchFamily="34" charset="-122"/>
                  <a:ea typeface="微软雅黑" panose="020B0503020204020204" pitchFamily="34" charset="-122"/>
                </a:rPr>
              </a:br>
              <a:r>
                <a:rPr lang="zh-CN" altLang="en-US" sz="1000">
                  <a:solidFill>
                    <a:schemeClr val="bg1"/>
                  </a:solidFill>
                  <a:latin typeface="微软雅黑" panose="020B0503020204020204" pitchFamily="34" charset="-122"/>
                  <a:ea typeface="微软雅黑" panose="020B0503020204020204" pitchFamily="34" charset="-122"/>
                </a:rPr>
                <a:t>（建议使用主题字体）</a:t>
              </a:r>
            </a:p>
          </p:txBody>
        </p:sp>
      </p:grpSp>
      <p:sp>
        <p:nvSpPr>
          <p:cNvPr id="150" name="文本框 25">
            <a:extLst>
              <a:ext uri="{FF2B5EF4-FFF2-40B4-BE49-F238E27FC236}">
                <a16:creationId xmlns:a16="http://schemas.microsoft.com/office/drawing/2014/main" id="{9DA5791F-30EC-A649-AF88-F7DD2E6E7B1D}"/>
              </a:ext>
            </a:extLst>
          </p:cNvPr>
          <p:cNvSpPr txBox="1"/>
          <p:nvPr/>
        </p:nvSpPr>
        <p:spPr>
          <a:xfrm>
            <a:off x="4369753" y="672158"/>
            <a:ext cx="3750899"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Out-of-Sample Forecasts</a:t>
            </a:r>
            <a:endParaRPr kumimoji="1" lang="zh-CN" alt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0888205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1"/>
                                        </p:tgtEl>
                                        <p:attrNameLst>
                                          <p:attrName>style.visibility</p:attrName>
                                        </p:attrNameLst>
                                      </p:cBhvr>
                                      <p:to>
                                        <p:strVal val="visible"/>
                                      </p:to>
                                    </p:set>
                                    <p:anim calcmode="lin" valueType="num">
                                      <p:cBhvr additive="base">
                                        <p:cTn id="7" dur="500" fill="hold"/>
                                        <p:tgtEl>
                                          <p:spTgt spid="111"/>
                                        </p:tgtEl>
                                        <p:attrNameLst>
                                          <p:attrName>ppt_x</p:attrName>
                                        </p:attrNameLst>
                                      </p:cBhvr>
                                      <p:tavLst>
                                        <p:tav tm="0">
                                          <p:val>
                                            <p:strVal val="0-#ppt_w/2"/>
                                          </p:val>
                                        </p:tav>
                                        <p:tav tm="100000">
                                          <p:val>
                                            <p:strVal val="#ppt_x"/>
                                          </p:val>
                                        </p:tav>
                                      </p:tavLst>
                                    </p:anim>
                                    <p:anim calcmode="lin" valueType="num">
                                      <p:cBhvr additive="base">
                                        <p:cTn id="8" dur="500" fill="hold"/>
                                        <p:tgtEl>
                                          <p:spTgt spid="111"/>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19"/>
                                        </p:tgtEl>
                                        <p:attrNameLst>
                                          <p:attrName>style.visibility</p:attrName>
                                        </p:attrNameLst>
                                      </p:cBhvr>
                                      <p:to>
                                        <p:strVal val="visible"/>
                                      </p:to>
                                    </p:set>
                                    <p:anim calcmode="lin" valueType="num">
                                      <p:cBhvr additive="base">
                                        <p:cTn id="11" dur="500" fill="hold"/>
                                        <p:tgtEl>
                                          <p:spTgt spid="119"/>
                                        </p:tgtEl>
                                        <p:attrNameLst>
                                          <p:attrName>ppt_x</p:attrName>
                                        </p:attrNameLst>
                                      </p:cBhvr>
                                      <p:tavLst>
                                        <p:tav tm="0">
                                          <p:val>
                                            <p:strVal val="0-#ppt_w/2"/>
                                          </p:val>
                                        </p:tav>
                                        <p:tav tm="100000">
                                          <p:val>
                                            <p:strVal val="#ppt_x"/>
                                          </p:val>
                                        </p:tav>
                                      </p:tavLst>
                                    </p:anim>
                                    <p:anim calcmode="lin" valueType="num">
                                      <p:cBhvr additive="base">
                                        <p:cTn id="12" dur="500" fill="hold"/>
                                        <p:tgtEl>
                                          <p:spTgt spid="1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127"/>
                                        </p:tgtEl>
                                        <p:attrNameLst>
                                          <p:attrName>style.visibility</p:attrName>
                                        </p:attrNameLst>
                                      </p:cBhvr>
                                      <p:to>
                                        <p:strVal val="visible"/>
                                      </p:to>
                                    </p:set>
                                    <p:anim calcmode="lin" valueType="num">
                                      <p:cBhvr additive="base">
                                        <p:cTn id="15" dur="500" fill="hold"/>
                                        <p:tgtEl>
                                          <p:spTgt spid="127"/>
                                        </p:tgtEl>
                                        <p:attrNameLst>
                                          <p:attrName>ppt_x</p:attrName>
                                        </p:attrNameLst>
                                      </p:cBhvr>
                                      <p:tavLst>
                                        <p:tav tm="0">
                                          <p:val>
                                            <p:strVal val="1+#ppt_w/2"/>
                                          </p:val>
                                        </p:tav>
                                        <p:tav tm="100000">
                                          <p:val>
                                            <p:strVal val="#ppt_x"/>
                                          </p:val>
                                        </p:tav>
                                      </p:tavLst>
                                    </p:anim>
                                    <p:anim calcmode="lin" valueType="num">
                                      <p:cBhvr additive="base">
                                        <p:cTn id="16" dur="500" fill="hold"/>
                                        <p:tgtEl>
                                          <p:spTgt spid="12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39"/>
                                        </p:tgtEl>
                                        <p:attrNameLst>
                                          <p:attrName>style.visibility</p:attrName>
                                        </p:attrNameLst>
                                      </p:cBhvr>
                                      <p:to>
                                        <p:strVal val="visible"/>
                                      </p:to>
                                    </p:set>
                                    <p:anim calcmode="lin" valueType="num">
                                      <p:cBhvr additive="base">
                                        <p:cTn id="19" dur="500" fill="hold"/>
                                        <p:tgtEl>
                                          <p:spTgt spid="139"/>
                                        </p:tgtEl>
                                        <p:attrNameLst>
                                          <p:attrName>ppt_x</p:attrName>
                                        </p:attrNameLst>
                                      </p:cBhvr>
                                      <p:tavLst>
                                        <p:tav tm="0">
                                          <p:val>
                                            <p:strVal val="1+#ppt_w/2"/>
                                          </p:val>
                                        </p:tav>
                                        <p:tav tm="100000">
                                          <p:val>
                                            <p:strVal val="#ppt_x"/>
                                          </p:val>
                                        </p:tav>
                                      </p:tavLst>
                                    </p:anim>
                                    <p:anim calcmode="lin" valueType="num">
                                      <p:cBhvr additive="base">
                                        <p:cTn id="20" dur="500" fill="hold"/>
                                        <p:tgtEl>
                                          <p:spTgt spid="139"/>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42" presetClass="entr" presetSubtype="0" fill="hold" grpId="0" nodeType="afterEffect">
                                  <p:stCondLst>
                                    <p:cond delay="0"/>
                                  </p:stCondLst>
                                  <p:iterate type="lt">
                                    <p:tmPct val="10000"/>
                                  </p:iterate>
                                  <p:childTnLst>
                                    <p:set>
                                      <p:cBhvr>
                                        <p:cTn id="23" dur="1" fill="hold">
                                          <p:stCondLst>
                                            <p:cond delay="0"/>
                                          </p:stCondLst>
                                        </p:cTn>
                                        <p:tgtEl>
                                          <p:spTgt spid="150"/>
                                        </p:tgtEl>
                                        <p:attrNameLst>
                                          <p:attrName>style.visibility</p:attrName>
                                        </p:attrNameLst>
                                      </p:cBhvr>
                                      <p:to>
                                        <p:strVal val="visible"/>
                                      </p:to>
                                    </p:set>
                                    <p:animEffect transition="in" filter="fade">
                                      <p:cBhvr>
                                        <p:cTn id="24" dur="1000"/>
                                        <p:tgtEl>
                                          <p:spTgt spid="150"/>
                                        </p:tgtEl>
                                      </p:cBhvr>
                                    </p:animEffect>
                                    <p:anim calcmode="lin" valueType="num">
                                      <p:cBhvr>
                                        <p:cTn id="25" dur="1000" fill="hold"/>
                                        <p:tgtEl>
                                          <p:spTgt spid="150"/>
                                        </p:tgtEl>
                                        <p:attrNameLst>
                                          <p:attrName>ppt_x</p:attrName>
                                        </p:attrNameLst>
                                      </p:cBhvr>
                                      <p:tavLst>
                                        <p:tav tm="0">
                                          <p:val>
                                            <p:strVal val="#ppt_x"/>
                                          </p:val>
                                        </p:tav>
                                        <p:tav tm="100000">
                                          <p:val>
                                            <p:strVal val="#ppt_x"/>
                                          </p:val>
                                        </p:tav>
                                      </p:tavLst>
                                    </p:anim>
                                    <p:anim calcmode="lin" valueType="num">
                                      <p:cBhvr>
                                        <p:cTn id="26" dur="1000" fill="hold"/>
                                        <p:tgtEl>
                                          <p:spTgt spid="1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8844" b="61520"/>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rgbClr val="15B1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3200" b="1" dirty="0">
                <a:latin typeface="Calibri" panose="020F0502020204030204" pitchFamily="34" charset="0"/>
                <a:ea typeface="微软雅黑" pitchFamily="34" charset="-122"/>
                <a:cs typeface="Calibri" panose="020F0502020204030204" pitchFamily="34" charset="0"/>
              </a:rPr>
              <a:t>PART 2</a:t>
            </a:r>
            <a:endParaRPr lang="zh-CN" altLang="en-US" sz="3200" b="1" dirty="0">
              <a:latin typeface="Calibri" panose="020F0502020204030204" pitchFamily="34" charset="0"/>
              <a:ea typeface="微软雅黑" pitchFamily="34" charset="-122"/>
              <a:cs typeface="Calibri" panose="020F0502020204030204" pitchFamily="34" charset="0"/>
            </a:endParaRPr>
          </a:p>
        </p:txBody>
      </p:sp>
      <p:sp>
        <p:nvSpPr>
          <p:cNvPr id="9" name="矩形 7">
            <a:extLst>
              <a:ext uri="{FF2B5EF4-FFF2-40B4-BE49-F238E27FC236}">
                <a16:creationId xmlns:a16="http://schemas.microsoft.com/office/drawing/2014/main" id="{25C73D7E-89B2-2E44-8224-0EE2774831EC}"/>
              </a:ext>
            </a:extLst>
          </p:cNvPr>
          <p:cNvSpPr/>
          <p:nvPr/>
        </p:nvSpPr>
        <p:spPr>
          <a:xfrm>
            <a:off x="3392920" y="4262288"/>
            <a:ext cx="5095472" cy="615553"/>
          </a:xfrm>
          <a:prstGeom prst="rect">
            <a:avLst/>
          </a:prstGeom>
        </p:spPr>
        <p:txBody>
          <a:bodyPr wrap="square" lIns="0" tIns="0" rIns="0" bIns="0">
            <a:spAutoFit/>
          </a:bodyPr>
          <a:lstStyle/>
          <a:p>
            <a:pPr lvl="0" algn="ctr"/>
            <a:r>
              <a:rPr lang="en-US" altLang="zh-CN" sz="4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Risk Analysis</a:t>
            </a:r>
            <a:endParaRPr lang="zh-CN" altLang="zh-CN" sz="4000" b="1" dirty="0">
              <a:solidFill>
                <a:schemeClr val="bg1">
                  <a:lumMod val="50000"/>
                </a:schemeClr>
              </a:solidFill>
              <a:latin typeface="Calibri" panose="020F0502020204030204" pitchFamily="34" charset="0"/>
              <a:ea typeface="微软雅黑" pitchFamily="34" charset="-122"/>
              <a:cs typeface="Calibri" panose="020F0502020204030204" pitchFamily="34" charset="0"/>
            </a:endParaRPr>
          </a:p>
        </p:txBody>
      </p:sp>
      <p:sp>
        <p:nvSpPr>
          <p:cNvPr id="10" name="文本框 10">
            <a:extLst>
              <a:ext uri="{FF2B5EF4-FFF2-40B4-BE49-F238E27FC236}">
                <a16:creationId xmlns:a16="http://schemas.microsoft.com/office/drawing/2014/main" id="{BD883BE4-661F-AE48-8E13-C2CBD3BDD1B2}"/>
              </a:ext>
            </a:extLst>
          </p:cNvPr>
          <p:cNvSpPr txBox="1"/>
          <p:nvPr/>
        </p:nvSpPr>
        <p:spPr>
          <a:xfrm>
            <a:off x="2292638" y="5071467"/>
            <a:ext cx="6195754" cy="738664"/>
          </a:xfrm>
          <a:prstGeom prst="rect">
            <a:avLst/>
          </a:prstGeom>
          <a:noFill/>
        </p:spPr>
        <p:txBody>
          <a:bodyPr wrap="square" rtlCol="0">
            <a:spAutoFit/>
          </a:bodyPr>
          <a:lstStyle/>
          <a:p>
            <a:r>
              <a:rPr lang="en-US" altLang="zh-CN" sz="1400" dirty="0">
                <a:solidFill>
                  <a:schemeClr val="bg1">
                    <a:lumMod val="50000"/>
                  </a:schemeClr>
                </a:solidFill>
                <a:latin typeface="Calibri" panose="020F0502020204030204" pitchFamily="34" charset="0"/>
                <a:cs typeface="Calibri" panose="020F0502020204030204" pitchFamily="34" charset="0"/>
              </a:rPr>
              <a:t>Part II is an important part in real businesses, in which we will analyze the risk using various tools including VaR, CVaR, worst-case, etc. Through tuning parameters, we aim to find the underlying pattern.</a:t>
            </a:r>
            <a:endParaRPr lang="zh-CN" altLang="en-US" sz="14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9229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9"/>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9" grpId="0"/>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22e26f2d-35b2-4758-87e4-99e3bc08fc93">
            <a:extLst>
              <a:ext uri="{FF2B5EF4-FFF2-40B4-BE49-F238E27FC236}">
                <a16:creationId xmlns:a16="http://schemas.microsoft.com/office/drawing/2014/main" id="{34EDD4F0-D24D-47C5-A6A6-B4611C66475C}"/>
              </a:ext>
            </a:extLst>
          </p:cNvPr>
          <p:cNvGrpSpPr>
            <a:grpSpLocks noChangeAspect="1"/>
          </p:cNvGrpSpPr>
          <p:nvPr/>
        </p:nvGrpSpPr>
        <p:grpSpPr>
          <a:xfrm>
            <a:off x="355958" y="2653834"/>
            <a:ext cx="11480083" cy="3916505"/>
            <a:chOff x="818274" y="1931907"/>
            <a:chExt cx="10507211" cy="3992434"/>
          </a:xfrm>
        </p:grpSpPr>
        <p:sp>
          <p:nvSpPr>
            <p:cNvPr id="75" name="箭头: 圆角右 1">
              <a:extLst>
                <a:ext uri="{FF2B5EF4-FFF2-40B4-BE49-F238E27FC236}">
                  <a16:creationId xmlns:a16="http://schemas.microsoft.com/office/drawing/2014/main" id="{9F14554E-1A4F-4FCA-8CF8-A2CF8C5BCE36}"/>
                </a:ext>
              </a:extLst>
            </p:cNvPr>
            <p:cNvSpPr/>
            <p:nvPr/>
          </p:nvSpPr>
          <p:spPr>
            <a:xfrm>
              <a:off x="8896593" y="1931907"/>
              <a:ext cx="2428892" cy="1550916"/>
            </a:xfrm>
            <a:prstGeom prst="ben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a:solidFill>
                  <a:schemeClr val="tx1"/>
                </a:solidFill>
                <a:cs typeface="+mn-ea"/>
                <a:sym typeface="+mn-lt"/>
              </a:endParaRPr>
            </a:p>
          </p:txBody>
        </p:sp>
        <p:sp>
          <p:nvSpPr>
            <p:cNvPr id="76" name="箭头: 圆角右 2">
              <a:extLst>
                <a:ext uri="{FF2B5EF4-FFF2-40B4-BE49-F238E27FC236}">
                  <a16:creationId xmlns:a16="http://schemas.microsoft.com/office/drawing/2014/main" id="{1D3AAECA-2AEC-458F-9BF5-8C6B90328968}"/>
                </a:ext>
              </a:extLst>
            </p:cNvPr>
            <p:cNvSpPr/>
            <p:nvPr/>
          </p:nvSpPr>
          <p:spPr>
            <a:xfrm>
              <a:off x="1071532" y="4133551"/>
              <a:ext cx="2428892" cy="1550916"/>
            </a:xfrm>
            <a:prstGeom prst="ben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dirty="0">
                <a:solidFill>
                  <a:schemeClr val="tx1"/>
                </a:solidFill>
                <a:cs typeface="+mn-ea"/>
                <a:sym typeface="+mn-lt"/>
              </a:endParaRPr>
            </a:p>
          </p:txBody>
        </p:sp>
        <p:sp>
          <p:nvSpPr>
            <p:cNvPr id="77" name="箭头: 圆角右 3">
              <a:extLst>
                <a:ext uri="{FF2B5EF4-FFF2-40B4-BE49-F238E27FC236}">
                  <a16:creationId xmlns:a16="http://schemas.microsoft.com/office/drawing/2014/main" id="{4799671D-B5D2-4EC6-A775-F8D04A69543C}"/>
                </a:ext>
              </a:extLst>
            </p:cNvPr>
            <p:cNvSpPr/>
            <p:nvPr/>
          </p:nvSpPr>
          <p:spPr>
            <a:xfrm>
              <a:off x="6331404" y="2675737"/>
              <a:ext cx="2428892" cy="1550916"/>
            </a:xfrm>
            <a:prstGeom prst="ben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a:solidFill>
                  <a:schemeClr val="tx1"/>
                </a:solidFill>
                <a:cs typeface="+mn-ea"/>
                <a:sym typeface="+mn-lt"/>
              </a:endParaRPr>
            </a:p>
          </p:txBody>
        </p:sp>
        <p:sp>
          <p:nvSpPr>
            <p:cNvPr id="78" name="箭头: 圆角右 4">
              <a:extLst>
                <a:ext uri="{FF2B5EF4-FFF2-40B4-BE49-F238E27FC236}">
                  <a16:creationId xmlns:a16="http://schemas.microsoft.com/office/drawing/2014/main" id="{43FF896F-D765-4A32-8E3E-6FF30AF6D1EE}"/>
                </a:ext>
              </a:extLst>
            </p:cNvPr>
            <p:cNvSpPr/>
            <p:nvPr/>
          </p:nvSpPr>
          <p:spPr>
            <a:xfrm>
              <a:off x="3693062" y="3423120"/>
              <a:ext cx="2428892" cy="1550916"/>
            </a:xfrm>
            <a:prstGeom prst="ben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endParaRPr>
                <a:solidFill>
                  <a:schemeClr val="tx1"/>
                </a:solidFill>
                <a:cs typeface="+mn-ea"/>
                <a:sym typeface="+mn-lt"/>
              </a:endParaRPr>
            </a:p>
          </p:txBody>
        </p:sp>
        <p:grpSp>
          <p:nvGrpSpPr>
            <p:cNvPr id="79" name="组合 8">
              <a:extLst>
                <a:ext uri="{FF2B5EF4-FFF2-40B4-BE49-F238E27FC236}">
                  <a16:creationId xmlns:a16="http://schemas.microsoft.com/office/drawing/2014/main" id="{B4795C91-D055-4CEF-AD33-7950CBAEE3E0}"/>
                </a:ext>
              </a:extLst>
            </p:cNvPr>
            <p:cNvGrpSpPr/>
            <p:nvPr/>
          </p:nvGrpSpPr>
          <p:grpSpPr>
            <a:xfrm>
              <a:off x="1498339" y="4927621"/>
              <a:ext cx="1575278" cy="996720"/>
              <a:chOff x="1531670" y="2415703"/>
              <a:chExt cx="1575278" cy="996720"/>
            </a:xfrm>
          </p:grpSpPr>
          <p:sp>
            <p:nvSpPr>
              <p:cNvPr id="101" name="任意多边形: 形状 6">
                <a:extLst>
                  <a:ext uri="{FF2B5EF4-FFF2-40B4-BE49-F238E27FC236}">
                    <a16:creationId xmlns:a16="http://schemas.microsoft.com/office/drawing/2014/main" id="{6A7C55AF-04DB-4433-86A3-6D53754F1589}"/>
                  </a:ext>
                </a:extLst>
              </p:cNvPr>
              <p:cNvSpPr>
                <a:spLocks/>
              </p:cNvSpPr>
              <p:nvPr/>
            </p:nvSpPr>
            <p:spPr bwMode="auto">
              <a:xfrm>
                <a:off x="2116389" y="2415703"/>
                <a:ext cx="405841" cy="387047"/>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tx2"/>
              </a:solidFill>
              <a:ln>
                <a:noFill/>
              </a:ln>
            </p:spPr>
            <p:txBody>
              <a:bodyPr lIns="0" tIns="0" rIns="0" bIns="0" anchor="ctr"/>
              <a:lstStyle/>
              <a:p>
                <a:pPr algn="ctr"/>
                <a:endParaRPr>
                  <a:cs typeface="+mn-ea"/>
                  <a:sym typeface="+mn-lt"/>
                </a:endParaRPr>
              </a:p>
            </p:txBody>
          </p:sp>
          <p:sp>
            <p:nvSpPr>
              <p:cNvPr id="102" name="文本框 7">
                <a:extLst>
                  <a:ext uri="{FF2B5EF4-FFF2-40B4-BE49-F238E27FC236}">
                    <a16:creationId xmlns:a16="http://schemas.microsoft.com/office/drawing/2014/main" id="{40036414-5C5D-4EB6-A3E2-B6ABCF47BDA9}"/>
                  </a:ext>
                </a:extLst>
              </p:cNvPr>
              <p:cNvSpPr txBox="1"/>
              <p:nvPr/>
            </p:nvSpPr>
            <p:spPr>
              <a:xfrm>
                <a:off x="1531670" y="2664272"/>
                <a:ext cx="1575278" cy="748151"/>
              </a:xfrm>
              <a:prstGeom prst="rect">
                <a:avLst/>
              </a:prstGeom>
              <a:noFill/>
            </p:spPr>
            <p:txBody>
              <a:bodyPr wrap="none" lIns="0" tIns="0" rIns="0" bIns="0" anchor="ctr" anchorCtr="0">
                <a:normAutofit/>
              </a:bodyPr>
              <a:lstStyle/>
              <a:p>
                <a:pPr algn="ctr"/>
                <a:r>
                  <a:rPr lang="en-US" altLang="zh-CN" sz="2000" dirty="0">
                    <a:latin typeface="Calibri" panose="020F0502020204030204" pitchFamily="34" charset="0"/>
                    <a:cs typeface="Calibri" panose="020F0502020204030204" pitchFamily="34" charset="0"/>
                    <a:sym typeface="+mn-lt"/>
                  </a:rPr>
                  <a:t>Calculation</a:t>
                </a:r>
                <a:endParaRPr lang="zh-CN" altLang="en-US" sz="2000" dirty="0">
                  <a:latin typeface="Calibri" panose="020F0502020204030204" pitchFamily="34" charset="0"/>
                  <a:cs typeface="Calibri" panose="020F0502020204030204" pitchFamily="34" charset="0"/>
                  <a:sym typeface="+mn-lt"/>
                </a:endParaRPr>
              </a:p>
            </p:txBody>
          </p:sp>
        </p:grpSp>
        <p:grpSp>
          <p:nvGrpSpPr>
            <p:cNvPr id="80" name="组合 9">
              <a:extLst>
                <a:ext uri="{FF2B5EF4-FFF2-40B4-BE49-F238E27FC236}">
                  <a16:creationId xmlns:a16="http://schemas.microsoft.com/office/drawing/2014/main" id="{30C43497-051E-4FAA-935C-4B1BCC2C5D30}"/>
                </a:ext>
              </a:extLst>
            </p:cNvPr>
            <p:cNvGrpSpPr/>
            <p:nvPr/>
          </p:nvGrpSpPr>
          <p:grpSpPr>
            <a:xfrm>
              <a:off x="4119869" y="4191513"/>
              <a:ext cx="1575278" cy="1005832"/>
              <a:chOff x="4229828" y="2177955"/>
              <a:chExt cx="1575278" cy="1005832"/>
            </a:xfrm>
          </p:grpSpPr>
          <p:sp>
            <p:nvSpPr>
              <p:cNvPr id="99" name="任意多边形: 形状 9">
                <a:extLst>
                  <a:ext uri="{FF2B5EF4-FFF2-40B4-BE49-F238E27FC236}">
                    <a16:creationId xmlns:a16="http://schemas.microsoft.com/office/drawing/2014/main" id="{0E6196C3-B6C7-481E-9A73-A183906060E6}"/>
                  </a:ext>
                </a:extLst>
              </p:cNvPr>
              <p:cNvSpPr>
                <a:spLocks/>
              </p:cNvSpPr>
              <p:nvPr/>
            </p:nvSpPr>
            <p:spPr bwMode="auto">
              <a:xfrm>
                <a:off x="4814547" y="2177955"/>
                <a:ext cx="405841" cy="405275"/>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chemeClr val="tx2"/>
              </a:solidFill>
              <a:ln>
                <a:noFill/>
              </a:ln>
            </p:spPr>
            <p:txBody>
              <a:bodyPr lIns="0" tIns="0" rIns="0" bIns="0" anchor="ctr"/>
              <a:lstStyle/>
              <a:p>
                <a:pPr algn="ctr"/>
                <a:endParaRPr>
                  <a:cs typeface="+mn-ea"/>
                  <a:sym typeface="+mn-lt"/>
                </a:endParaRPr>
              </a:p>
            </p:txBody>
          </p:sp>
          <p:sp>
            <p:nvSpPr>
              <p:cNvPr id="100" name="文本框 10">
                <a:extLst>
                  <a:ext uri="{FF2B5EF4-FFF2-40B4-BE49-F238E27FC236}">
                    <a16:creationId xmlns:a16="http://schemas.microsoft.com/office/drawing/2014/main" id="{EEB2DA01-1380-43F6-B8C0-6AD1DC1DE086}"/>
                  </a:ext>
                </a:extLst>
              </p:cNvPr>
              <p:cNvSpPr txBox="1"/>
              <p:nvPr/>
            </p:nvSpPr>
            <p:spPr>
              <a:xfrm>
                <a:off x="4229828" y="2435636"/>
                <a:ext cx="1575278" cy="748151"/>
              </a:xfrm>
              <a:prstGeom prst="rect">
                <a:avLst/>
              </a:prstGeom>
              <a:noFill/>
            </p:spPr>
            <p:txBody>
              <a:bodyPr wrap="none" lIns="0" tIns="0" rIns="0" bIns="0" anchor="ctr" anchorCtr="0">
                <a:normAutofit/>
              </a:bodyPr>
              <a:lstStyle/>
              <a:p>
                <a:pPr algn="ctr"/>
                <a:r>
                  <a:rPr lang="en-US" altLang="zh-CN" sz="2000" dirty="0">
                    <a:latin typeface="Calibri" panose="020F0502020204030204" pitchFamily="34" charset="0"/>
                    <a:cs typeface="Calibri" panose="020F0502020204030204" pitchFamily="34" charset="0"/>
                    <a:sym typeface="+mn-lt"/>
                  </a:rPr>
                  <a:t>VaR</a:t>
                </a:r>
                <a:endParaRPr lang="zh-CN" altLang="en-US" sz="2000" dirty="0">
                  <a:latin typeface="Calibri" panose="020F0502020204030204" pitchFamily="34" charset="0"/>
                  <a:cs typeface="Calibri" panose="020F0502020204030204" pitchFamily="34" charset="0"/>
                  <a:sym typeface="+mn-lt"/>
                </a:endParaRPr>
              </a:p>
            </p:txBody>
          </p:sp>
        </p:grpSp>
        <p:sp>
          <p:nvSpPr>
            <p:cNvPr id="97" name="任意多边形: 形状 12">
              <a:extLst>
                <a:ext uri="{FF2B5EF4-FFF2-40B4-BE49-F238E27FC236}">
                  <a16:creationId xmlns:a16="http://schemas.microsoft.com/office/drawing/2014/main" id="{687AAF91-7754-4F55-BE2E-9B59EB7343E3}"/>
                </a:ext>
              </a:extLst>
            </p:cNvPr>
            <p:cNvSpPr>
              <a:spLocks/>
            </p:cNvSpPr>
            <p:nvPr/>
          </p:nvSpPr>
          <p:spPr bwMode="auto">
            <a:xfrm>
              <a:off x="7342930" y="3527694"/>
              <a:ext cx="405841" cy="367048"/>
            </a:xfrm>
            <a:custGeom>
              <a:avLst/>
              <a:gdLst>
                <a:gd name="connsiteX0" fmla="*/ 503202 w 607568"/>
                <a:gd name="connsiteY0" fmla="*/ 459310 h 549494"/>
                <a:gd name="connsiteX1" fmla="*/ 548364 w 607568"/>
                <a:gd name="connsiteY1" fmla="*/ 504402 h 549494"/>
                <a:gd name="connsiteX2" fmla="*/ 503202 w 607568"/>
                <a:gd name="connsiteY2" fmla="*/ 549494 h 549494"/>
                <a:gd name="connsiteX3" fmla="*/ 458040 w 607568"/>
                <a:gd name="connsiteY3" fmla="*/ 504402 h 549494"/>
                <a:gd name="connsiteX4" fmla="*/ 503202 w 607568"/>
                <a:gd name="connsiteY4" fmla="*/ 459310 h 549494"/>
                <a:gd name="connsiteX5" fmla="*/ 197795 w 607568"/>
                <a:gd name="connsiteY5" fmla="*/ 459310 h 549494"/>
                <a:gd name="connsiteX6" fmla="*/ 242957 w 607568"/>
                <a:gd name="connsiteY6" fmla="*/ 504402 h 549494"/>
                <a:gd name="connsiteX7" fmla="*/ 197795 w 607568"/>
                <a:gd name="connsiteY7" fmla="*/ 549494 h 549494"/>
                <a:gd name="connsiteX8" fmla="*/ 152633 w 607568"/>
                <a:gd name="connsiteY8" fmla="*/ 504402 h 549494"/>
                <a:gd name="connsiteX9" fmla="*/ 197795 w 607568"/>
                <a:gd name="connsiteY9" fmla="*/ 459310 h 549494"/>
                <a:gd name="connsiteX10" fmla="*/ 143318 w 607568"/>
                <a:gd name="connsiteY10" fmla="*/ 390791 h 549494"/>
                <a:gd name="connsiteX11" fmla="*/ 554573 w 607568"/>
                <a:gd name="connsiteY11" fmla="*/ 390791 h 549494"/>
                <a:gd name="connsiteX12" fmla="*/ 554573 w 607568"/>
                <a:gd name="connsiteY12" fmla="*/ 437435 h 549494"/>
                <a:gd name="connsiteX13" fmla="*/ 143318 w 607568"/>
                <a:gd name="connsiteY13" fmla="*/ 437435 h 549494"/>
                <a:gd name="connsiteX14" fmla="*/ 115304 w 607568"/>
                <a:gd name="connsiteY14" fmla="*/ 313028 h 549494"/>
                <a:gd name="connsiteX15" fmla="*/ 582659 w 607568"/>
                <a:gd name="connsiteY15" fmla="*/ 313028 h 549494"/>
                <a:gd name="connsiteX16" fmla="*/ 582659 w 607568"/>
                <a:gd name="connsiteY16" fmla="*/ 359672 h 549494"/>
                <a:gd name="connsiteX17" fmla="*/ 115304 w 607568"/>
                <a:gd name="connsiteY17" fmla="*/ 359672 h 549494"/>
                <a:gd name="connsiteX18" fmla="*/ 0 w 607568"/>
                <a:gd name="connsiteY18" fmla="*/ 169922 h 549494"/>
                <a:gd name="connsiteX19" fmla="*/ 78962 w 607568"/>
                <a:gd name="connsiteY19" fmla="*/ 169922 h 549494"/>
                <a:gd name="connsiteX20" fmla="*/ 108516 w 607568"/>
                <a:gd name="connsiteY20" fmla="*/ 235254 h 549494"/>
                <a:gd name="connsiteX21" fmla="*/ 607568 w 607568"/>
                <a:gd name="connsiteY21" fmla="*/ 235254 h 549494"/>
                <a:gd name="connsiteX22" fmla="*/ 607568 w 607568"/>
                <a:gd name="connsiteY22" fmla="*/ 281909 h 549494"/>
                <a:gd name="connsiteX23" fmla="*/ 78428 w 607568"/>
                <a:gd name="connsiteY23" fmla="*/ 281909 h 549494"/>
                <a:gd name="connsiteX24" fmla="*/ 48798 w 607568"/>
                <a:gd name="connsiteY24" fmla="*/ 216577 h 549494"/>
                <a:gd name="connsiteX25" fmla="*/ 0 w 607568"/>
                <a:gd name="connsiteY25" fmla="*/ 216577 h 549494"/>
                <a:gd name="connsiteX26" fmla="*/ 257720 w 607568"/>
                <a:gd name="connsiteY26" fmla="*/ 0 h 549494"/>
                <a:gd name="connsiteX27" fmla="*/ 254207 w 607568"/>
                <a:gd name="connsiteY27" fmla="*/ 30201 h 549494"/>
                <a:gd name="connsiteX28" fmla="*/ 407797 w 607568"/>
                <a:gd name="connsiteY28" fmla="*/ 197372 h 549494"/>
                <a:gd name="connsiteX29" fmla="*/ 241147 w 607568"/>
                <a:gd name="connsiteY29" fmla="*/ 144063 h 549494"/>
                <a:gd name="connsiteX30" fmla="*/ 237633 w 607568"/>
                <a:gd name="connsiteY30" fmla="*/ 174264 h 549494"/>
                <a:gd name="connsiteX31" fmla="*/ 115586 w 607568"/>
                <a:gd name="connsiteY31" fmla="*/ 71993 h 549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7568" h="549494">
                  <a:moveTo>
                    <a:pt x="503202" y="459310"/>
                  </a:moveTo>
                  <a:cubicBezTo>
                    <a:pt x="528144" y="459310"/>
                    <a:pt x="548364" y="479498"/>
                    <a:pt x="548364" y="504402"/>
                  </a:cubicBezTo>
                  <a:cubicBezTo>
                    <a:pt x="548364" y="529306"/>
                    <a:pt x="528144" y="549494"/>
                    <a:pt x="503202" y="549494"/>
                  </a:cubicBezTo>
                  <a:cubicBezTo>
                    <a:pt x="478260" y="549494"/>
                    <a:pt x="458040" y="529306"/>
                    <a:pt x="458040" y="504402"/>
                  </a:cubicBezTo>
                  <a:cubicBezTo>
                    <a:pt x="458040" y="479498"/>
                    <a:pt x="478260" y="459310"/>
                    <a:pt x="503202" y="459310"/>
                  </a:cubicBezTo>
                  <a:close/>
                  <a:moveTo>
                    <a:pt x="197795" y="459310"/>
                  </a:moveTo>
                  <a:cubicBezTo>
                    <a:pt x="222737" y="459310"/>
                    <a:pt x="242957" y="479498"/>
                    <a:pt x="242957" y="504402"/>
                  </a:cubicBezTo>
                  <a:cubicBezTo>
                    <a:pt x="242957" y="529306"/>
                    <a:pt x="222737" y="549494"/>
                    <a:pt x="197795" y="549494"/>
                  </a:cubicBezTo>
                  <a:cubicBezTo>
                    <a:pt x="172853" y="549494"/>
                    <a:pt x="152633" y="529306"/>
                    <a:pt x="152633" y="504402"/>
                  </a:cubicBezTo>
                  <a:cubicBezTo>
                    <a:pt x="152633" y="479498"/>
                    <a:pt x="172853" y="459310"/>
                    <a:pt x="197795" y="459310"/>
                  </a:cubicBezTo>
                  <a:close/>
                  <a:moveTo>
                    <a:pt x="143318" y="390791"/>
                  </a:moveTo>
                  <a:lnTo>
                    <a:pt x="554573" y="390791"/>
                  </a:lnTo>
                  <a:lnTo>
                    <a:pt x="554573" y="437435"/>
                  </a:lnTo>
                  <a:lnTo>
                    <a:pt x="143318" y="437435"/>
                  </a:lnTo>
                  <a:close/>
                  <a:moveTo>
                    <a:pt x="115304" y="313028"/>
                  </a:moveTo>
                  <a:lnTo>
                    <a:pt x="582659" y="313028"/>
                  </a:lnTo>
                  <a:lnTo>
                    <a:pt x="582659" y="359672"/>
                  </a:lnTo>
                  <a:lnTo>
                    <a:pt x="115304" y="359672"/>
                  </a:lnTo>
                  <a:close/>
                  <a:moveTo>
                    <a:pt x="0" y="169922"/>
                  </a:moveTo>
                  <a:lnTo>
                    <a:pt x="78962" y="169922"/>
                  </a:lnTo>
                  <a:lnTo>
                    <a:pt x="108516" y="235254"/>
                  </a:lnTo>
                  <a:lnTo>
                    <a:pt x="607568" y="235254"/>
                  </a:lnTo>
                  <a:lnTo>
                    <a:pt x="607568" y="281909"/>
                  </a:lnTo>
                  <a:lnTo>
                    <a:pt x="78428" y="281909"/>
                  </a:lnTo>
                  <a:lnTo>
                    <a:pt x="48798" y="216577"/>
                  </a:lnTo>
                  <a:lnTo>
                    <a:pt x="0" y="216577"/>
                  </a:lnTo>
                  <a:close/>
                  <a:moveTo>
                    <a:pt x="257720" y="0"/>
                  </a:moveTo>
                  <a:lnTo>
                    <a:pt x="254207" y="30201"/>
                  </a:lnTo>
                  <a:cubicBezTo>
                    <a:pt x="405964" y="47665"/>
                    <a:pt x="407797" y="197372"/>
                    <a:pt x="407797" y="197372"/>
                  </a:cubicBezTo>
                  <a:cubicBezTo>
                    <a:pt x="407797" y="197372"/>
                    <a:pt x="364340" y="158248"/>
                    <a:pt x="241147" y="144063"/>
                  </a:cubicBezTo>
                  <a:lnTo>
                    <a:pt x="237633" y="174264"/>
                  </a:lnTo>
                  <a:lnTo>
                    <a:pt x="115586" y="71993"/>
                  </a:lnTo>
                  <a:close/>
                </a:path>
              </a:pathLst>
            </a:custGeom>
            <a:solidFill>
              <a:schemeClr val="tx2"/>
            </a:solidFill>
            <a:ln>
              <a:noFill/>
            </a:ln>
          </p:spPr>
          <p:txBody>
            <a:bodyPr lIns="0" tIns="0" rIns="0" bIns="0" anchor="ctr"/>
            <a:lstStyle/>
            <a:p>
              <a:pPr algn="ctr"/>
              <a:endParaRPr>
                <a:cs typeface="+mn-ea"/>
                <a:sym typeface="+mn-lt"/>
              </a:endParaRPr>
            </a:p>
          </p:txBody>
        </p:sp>
        <p:sp>
          <p:nvSpPr>
            <p:cNvPr id="95" name="任意多边形: 形状 17">
              <a:extLst>
                <a:ext uri="{FF2B5EF4-FFF2-40B4-BE49-F238E27FC236}">
                  <a16:creationId xmlns:a16="http://schemas.microsoft.com/office/drawing/2014/main" id="{C518C1F0-D6E4-42B6-AF9F-9893CEC4E000}"/>
                </a:ext>
              </a:extLst>
            </p:cNvPr>
            <p:cNvSpPr>
              <a:spLocks/>
            </p:cNvSpPr>
            <p:nvPr/>
          </p:nvSpPr>
          <p:spPr bwMode="auto">
            <a:xfrm>
              <a:off x="10042604" y="2743098"/>
              <a:ext cx="357945" cy="405841"/>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chemeClr val="tx2"/>
            </a:solidFill>
            <a:ln>
              <a:noFill/>
            </a:ln>
          </p:spPr>
          <p:txBody>
            <a:bodyPr lIns="0" tIns="0" rIns="0" bIns="0" anchor="ctr"/>
            <a:lstStyle/>
            <a:p>
              <a:pPr algn="ctr"/>
              <a:endParaRPr>
                <a:cs typeface="+mn-ea"/>
                <a:sym typeface="+mn-lt"/>
              </a:endParaRPr>
            </a:p>
          </p:txBody>
        </p:sp>
        <p:sp>
          <p:nvSpPr>
            <p:cNvPr id="93" name="矩形 92">
              <a:extLst>
                <a:ext uri="{FF2B5EF4-FFF2-40B4-BE49-F238E27FC236}">
                  <a16:creationId xmlns:a16="http://schemas.microsoft.com/office/drawing/2014/main" id="{48CBD66C-B073-4C3E-B495-04177A6E2867}"/>
                </a:ext>
              </a:extLst>
            </p:cNvPr>
            <p:cNvSpPr>
              <a:spLocks/>
            </p:cNvSpPr>
            <p:nvPr/>
          </p:nvSpPr>
          <p:spPr bwMode="auto">
            <a:xfrm>
              <a:off x="818274" y="3694492"/>
              <a:ext cx="2238531"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t" anchorCtr="0">
              <a:normAutofit/>
            </a:bodyPr>
            <a:lstStyle/>
            <a:p>
              <a:pPr>
                <a:lnSpc>
                  <a:spcPct val="120000"/>
                </a:lnSpc>
                <a:spcBef>
                  <a:spcPct val="0"/>
                </a:spcBef>
              </a:pPr>
              <a:endParaRPr lang="zh-CN" altLang="en-US" sz="1400" dirty="0">
                <a:latin typeface="Calibri" panose="020F0502020204030204" pitchFamily="34" charset="0"/>
                <a:cs typeface="Calibri" panose="020F0502020204030204" pitchFamily="34" charset="0"/>
                <a:sym typeface="+mn-lt"/>
              </a:endParaRPr>
            </a:p>
          </p:txBody>
        </p:sp>
      </p:grpSp>
      <p:sp>
        <p:nvSpPr>
          <p:cNvPr id="32" name="文本框 25">
            <a:extLst>
              <a:ext uri="{FF2B5EF4-FFF2-40B4-BE49-F238E27FC236}">
                <a16:creationId xmlns:a16="http://schemas.microsoft.com/office/drawing/2014/main" id="{93038A4D-3351-144C-A473-36C01B9DC80C}"/>
              </a:ext>
            </a:extLst>
          </p:cNvPr>
          <p:cNvSpPr txBox="1"/>
          <p:nvPr/>
        </p:nvSpPr>
        <p:spPr>
          <a:xfrm>
            <a:off x="4732061" y="672158"/>
            <a:ext cx="2919261"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Methodology Flow</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34" name="TextBox 90">
            <a:extLst>
              <a:ext uri="{FF2B5EF4-FFF2-40B4-BE49-F238E27FC236}">
                <a16:creationId xmlns:a16="http://schemas.microsoft.com/office/drawing/2014/main" id="{E2C5132A-FE98-CE42-BF52-9E9EA409078B}"/>
              </a:ext>
            </a:extLst>
          </p:cNvPr>
          <p:cNvSpPr txBox="1"/>
          <p:nvPr/>
        </p:nvSpPr>
        <p:spPr>
          <a:xfrm>
            <a:off x="3170085" y="2981991"/>
            <a:ext cx="2616514" cy="1100622"/>
          </a:xfrm>
          <a:prstGeom prst="rect">
            <a:avLst/>
          </a:prstGeom>
          <a:noFill/>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lnSpc>
                <a:spcPct val="130000"/>
              </a:lnSpc>
            </a:pPr>
            <a:r>
              <a:rPr lang="en-US" altLang="zh-CN" sz="2000" b="1" dirty="0">
                <a:ea typeface="Open Sans" panose="020B0606030504020204" pitchFamily="34" charset="0"/>
                <a:cs typeface="Calibri" panose="020F0502020204030204" pitchFamily="34" charset="0"/>
              </a:rPr>
              <a:t>Value at Risk</a:t>
            </a:r>
          </a:p>
          <a:p>
            <a:pPr algn="r">
              <a:lnSpc>
                <a:spcPct val="150000"/>
              </a:lnSpc>
            </a:pPr>
            <a:r>
              <a:rPr lang="en-US" altLang="zh-CN" sz="1600" dirty="0">
                <a:ea typeface="微软雅黑" panose="020B0503020204020204" pitchFamily="34" charset="-122"/>
                <a:cs typeface="Calibri" panose="020F0502020204030204" pitchFamily="34" charset="0"/>
              </a:rPr>
              <a:t>the worst loss over horizon T with a level of confidence</a:t>
            </a:r>
            <a:endParaRPr lang="zh-CN" altLang="en-US" sz="1600" dirty="0">
              <a:ea typeface="微软雅黑" panose="020B0503020204020204" pitchFamily="34" charset="-122"/>
              <a:cs typeface="Calibri" panose="020F0502020204030204" pitchFamily="34" charset="0"/>
            </a:endParaRPr>
          </a:p>
        </p:txBody>
      </p:sp>
      <p:sp>
        <p:nvSpPr>
          <p:cNvPr id="35" name="TextBox 87">
            <a:extLst>
              <a:ext uri="{FF2B5EF4-FFF2-40B4-BE49-F238E27FC236}">
                <a16:creationId xmlns:a16="http://schemas.microsoft.com/office/drawing/2014/main" id="{DD4CE08C-2AE3-1741-B319-8EF392493224}"/>
              </a:ext>
            </a:extLst>
          </p:cNvPr>
          <p:cNvSpPr txBox="1"/>
          <p:nvPr/>
        </p:nvSpPr>
        <p:spPr>
          <a:xfrm>
            <a:off x="59220" y="3394504"/>
            <a:ext cx="2798848" cy="1451488"/>
          </a:xfrm>
          <a:prstGeom prst="rect">
            <a:avLst/>
          </a:prstGeom>
          <a:noFill/>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lnSpc>
                <a:spcPct val="130000"/>
              </a:lnSpc>
            </a:pPr>
            <a:r>
              <a:rPr lang="en-US" altLang="zh-CN" sz="2000" b="1" dirty="0">
                <a:ea typeface="Open Sans" panose="020B0606030504020204" pitchFamily="34" charset="0"/>
                <a:cs typeface="Calibri" panose="020F0502020204030204" pitchFamily="34" charset="0"/>
              </a:rPr>
              <a:t>Historical Data</a:t>
            </a:r>
          </a:p>
          <a:p>
            <a:pPr algn="r">
              <a:lnSpc>
                <a:spcPct val="130000"/>
              </a:lnSpc>
            </a:pPr>
            <a:r>
              <a:rPr lang="en-US" altLang="zh-CN" sz="1600" dirty="0">
                <a:ea typeface="微软雅黑" panose="020B0503020204020204" pitchFamily="34" charset="-122"/>
                <a:cs typeface="Calibri" panose="020F0502020204030204" pitchFamily="34" charset="0"/>
              </a:rPr>
              <a:t>hypothetical distribution</a:t>
            </a:r>
          </a:p>
          <a:p>
            <a:pPr algn="r">
              <a:lnSpc>
                <a:spcPct val="130000"/>
              </a:lnSpc>
            </a:pPr>
            <a:r>
              <a:rPr lang="en-US" altLang="zh-CN" sz="2000" b="1" dirty="0">
                <a:ea typeface="Open Sans" panose="020B0606030504020204" pitchFamily="34" charset="0"/>
                <a:cs typeface="Calibri" panose="020F0502020204030204" pitchFamily="34" charset="0"/>
              </a:rPr>
              <a:t>Monte Carlo Simulation</a:t>
            </a:r>
          </a:p>
          <a:p>
            <a:pPr lvl="0" algn="r" eaLnBrk="1" fontAlgn="auto" hangingPunct="1">
              <a:lnSpc>
                <a:spcPct val="150000"/>
              </a:lnSpc>
              <a:spcBef>
                <a:spcPts val="0"/>
              </a:spcBef>
              <a:spcAft>
                <a:spcPts val="0"/>
              </a:spcAft>
            </a:pPr>
            <a:r>
              <a:rPr lang="en-US" altLang="zh-CN" sz="1600" dirty="0">
                <a:ea typeface="微软雅黑" panose="020B0503020204020204" pitchFamily="34" charset="-122"/>
                <a:cs typeface="Calibri" panose="020F0502020204030204" pitchFamily="34" charset="0"/>
              </a:rPr>
              <a:t>randomly generated movements</a:t>
            </a:r>
            <a:endParaRPr lang="zh-CN" altLang="en-US" sz="1600" dirty="0">
              <a:ea typeface="微软雅黑" panose="020B0503020204020204" pitchFamily="34" charset="-122"/>
              <a:cs typeface="Calibri" panose="020F0502020204030204" pitchFamily="34" charset="0"/>
            </a:endParaRPr>
          </a:p>
        </p:txBody>
      </p:sp>
      <p:sp>
        <p:nvSpPr>
          <p:cNvPr id="36" name="TextBox 90">
            <a:extLst>
              <a:ext uri="{FF2B5EF4-FFF2-40B4-BE49-F238E27FC236}">
                <a16:creationId xmlns:a16="http://schemas.microsoft.com/office/drawing/2014/main" id="{5215ABBA-BAD1-C642-A6B1-DD680F140194}"/>
              </a:ext>
            </a:extLst>
          </p:cNvPr>
          <p:cNvSpPr txBox="1"/>
          <p:nvPr/>
        </p:nvSpPr>
        <p:spPr>
          <a:xfrm>
            <a:off x="5988349" y="2267477"/>
            <a:ext cx="2616514" cy="1100622"/>
          </a:xfrm>
          <a:prstGeom prst="rect">
            <a:avLst/>
          </a:prstGeom>
          <a:noFill/>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lnSpc>
                <a:spcPct val="130000"/>
              </a:lnSpc>
            </a:pPr>
            <a:r>
              <a:rPr lang="en-US" altLang="zh-CN" sz="2000" b="1" dirty="0">
                <a:ea typeface="Open Sans" panose="020B0606030504020204" pitchFamily="34" charset="0"/>
                <a:cs typeface="Calibri" panose="020F0502020204030204" pitchFamily="34" charset="0"/>
              </a:rPr>
              <a:t>Conditional Value at Risk</a:t>
            </a:r>
          </a:p>
          <a:p>
            <a:pPr algn="r">
              <a:lnSpc>
                <a:spcPct val="150000"/>
              </a:lnSpc>
            </a:pPr>
            <a:r>
              <a:rPr lang="en-US" altLang="zh-CN" sz="1600" dirty="0">
                <a:ea typeface="微软雅黑" panose="020B0503020204020204" pitchFamily="34" charset="-122"/>
                <a:cs typeface="Calibri" panose="020F0502020204030204" pitchFamily="34" charset="0"/>
              </a:rPr>
              <a:t>expected loss conditioned in being in excess of VaR</a:t>
            </a:r>
            <a:endParaRPr lang="zh-CN" altLang="en-US" sz="1600" dirty="0">
              <a:ea typeface="微软雅黑" panose="020B0503020204020204" pitchFamily="34" charset="-122"/>
              <a:cs typeface="Calibri" panose="020F0502020204030204" pitchFamily="34" charset="0"/>
            </a:endParaRPr>
          </a:p>
        </p:txBody>
      </p:sp>
      <p:sp>
        <p:nvSpPr>
          <p:cNvPr id="37" name="TextBox 90">
            <a:extLst>
              <a:ext uri="{FF2B5EF4-FFF2-40B4-BE49-F238E27FC236}">
                <a16:creationId xmlns:a16="http://schemas.microsoft.com/office/drawing/2014/main" id="{0E76EFFC-BD83-4A4F-8244-0835A3858983}"/>
              </a:ext>
            </a:extLst>
          </p:cNvPr>
          <p:cNvSpPr txBox="1"/>
          <p:nvPr/>
        </p:nvSpPr>
        <p:spPr>
          <a:xfrm>
            <a:off x="8806613" y="1545503"/>
            <a:ext cx="2804542" cy="1100622"/>
          </a:xfrm>
          <a:prstGeom prst="rect">
            <a:avLst/>
          </a:prstGeom>
          <a:noFill/>
        </p:spPr>
        <p:txBody>
          <a:bodyPr wrap="squar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algn="r">
              <a:lnSpc>
                <a:spcPct val="130000"/>
              </a:lnSpc>
            </a:pPr>
            <a:r>
              <a:rPr lang="en-US" altLang="zh-CN" sz="2000" b="1" dirty="0">
                <a:ea typeface="Open Sans" panose="020B0606030504020204" pitchFamily="34" charset="0"/>
                <a:cs typeface="Calibri" panose="020F0502020204030204" pitchFamily="34" charset="0"/>
              </a:rPr>
              <a:t>Worst-case</a:t>
            </a:r>
          </a:p>
          <a:p>
            <a:pPr algn="r">
              <a:lnSpc>
                <a:spcPct val="150000"/>
              </a:lnSpc>
            </a:pPr>
            <a:r>
              <a:rPr lang="en-US" altLang="zh-CN" sz="1600" dirty="0">
                <a:ea typeface="微软雅黑" panose="020B0503020204020204" pitchFamily="34" charset="-122"/>
                <a:cs typeface="Calibri" panose="020F0502020204030204" pitchFamily="34" charset="0"/>
              </a:rPr>
              <a:t>expected loss conditioned in being in excess of VaR</a:t>
            </a:r>
            <a:endParaRPr lang="zh-CN" altLang="en-US" sz="1600" dirty="0">
              <a:ea typeface="微软雅黑" panose="020B0503020204020204" pitchFamily="34" charset="-122"/>
              <a:cs typeface="Calibri" panose="020F0502020204030204" pitchFamily="34" charset="0"/>
            </a:endParaRPr>
          </a:p>
        </p:txBody>
      </p:sp>
      <p:sp>
        <p:nvSpPr>
          <p:cNvPr id="25" name="文本框 10">
            <a:extLst>
              <a:ext uri="{FF2B5EF4-FFF2-40B4-BE49-F238E27FC236}">
                <a16:creationId xmlns:a16="http://schemas.microsoft.com/office/drawing/2014/main" id="{3C0708DD-9A5A-DF44-A86C-897DAE30A9ED}"/>
              </a:ext>
            </a:extLst>
          </p:cNvPr>
          <p:cNvSpPr txBox="1"/>
          <p:nvPr/>
        </p:nvSpPr>
        <p:spPr>
          <a:xfrm>
            <a:off x="6883729" y="4469212"/>
            <a:ext cx="1721134" cy="733923"/>
          </a:xfrm>
          <a:prstGeom prst="rect">
            <a:avLst/>
          </a:prstGeom>
          <a:noFill/>
        </p:spPr>
        <p:txBody>
          <a:bodyPr wrap="none" lIns="0" tIns="0" rIns="0" bIns="0" anchor="ctr" anchorCtr="0">
            <a:normAutofit/>
          </a:bodyPr>
          <a:lstStyle/>
          <a:p>
            <a:pPr algn="ctr"/>
            <a:r>
              <a:rPr lang="en-US" altLang="zh-CN" sz="2000" dirty="0">
                <a:latin typeface="Calibri" panose="020F0502020204030204" pitchFamily="34" charset="0"/>
                <a:cs typeface="Calibri" panose="020F0502020204030204" pitchFamily="34" charset="0"/>
                <a:sym typeface="+mn-lt"/>
              </a:rPr>
              <a:t>CVaR</a:t>
            </a:r>
            <a:endParaRPr lang="zh-CN" altLang="en-US" sz="2000" dirty="0">
              <a:latin typeface="Calibri" panose="020F0502020204030204" pitchFamily="34" charset="0"/>
              <a:cs typeface="Calibri" panose="020F0502020204030204" pitchFamily="34" charset="0"/>
              <a:sym typeface="+mn-lt"/>
            </a:endParaRPr>
          </a:p>
        </p:txBody>
      </p:sp>
      <p:sp>
        <p:nvSpPr>
          <p:cNvPr id="26" name="文本框 10">
            <a:extLst>
              <a:ext uri="{FF2B5EF4-FFF2-40B4-BE49-F238E27FC236}">
                <a16:creationId xmlns:a16="http://schemas.microsoft.com/office/drawing/2014/main" id="{0122A38A-3E20-6747-B606-8BE2B20D104D}"/>
              </a:ext>
            </a:extLst>
          </p:cNvPr>
          <p:cNvSpPr txBox="1"/>
          <p:nvPr/>
        </p:nvSpPr>
        <p:spPr>
          <a:xfrm>
            <a:off x="9769353" y="3715651"/>
            <a:ext cx="1721134" cy="733923"/>
          </a:xfrm>
          <a:prstGeom prst="rect">
            <a:avLst/>
          </a:prstGeom>
          <a:noFill/>
        </p:spPr>
        <p:txBody>
          <a:bodyPr wrap="none" lIns="0" tIns="0" rIns="0" bIns="0" anchor="ctr" anchorCtr="0">
            <a:normAutofit/>
          </a:bodyPr>
          <a:lstStyle/>
          <a:p>
            <a:pPr algn="ctr"/>
            <a:r>
              <a:rPr lang="en-US" altLang="zh-CN" sz="2000" dirty="0">
                <a:latin typeface="Calibri" panose="020F0502020204030204" pitchFamily="34" charset="0"/>
                <a:cs typeface="Calibri" panose="020F0502020204030204" pitchFamily="34" charset="0"/>
                <a:sym typeface="+mn-lt"/>
              </a:rPr>
              <a:t>Worst-case</a:t>
            </a:r>
            <a:endParaRPr lang="zh-CN" altLang="en-US" sz="2000" dirty="0">
              <a:latin typeface="Calibri" panose="020F0502020204030204" pitchFamily="34" charset="0"/>
              <a:cs typeface="Calibri" panose="020F0502020204030204" pitchFamily="34" charset="0"/>
              <a:sym typeface="+mn-lt"/>
            </a:endParaRPr>
          </a:p>
        </p:txBody>
      </p:sp>
      <p:sp>
        <p:nvSpPr>
          <p:cNvPr id="2" name="Right Brace 1">
            <a:extLst>
              <a:ext uri="{FF2B5EF4-FFF2-40B4-BE49-F238E27FC236}">
                <a16:creationId xmlns:a16="http://schemas.microsoft.com/office/drawing/2014/main" id="{6580A073-D877-5541-91B4-99B8D910591E}"/>
              </a:ext>
            </a:extLst>
          </p:cNvPr>
          <p:cNvSpPr/>
          <p:nvPr/>
        </p:nvSpPr>
        <p:spPr>
          <a:xfrm rot="5400000">
            <a:off x="7473218" y="1797312"/>
            <a:ext cx="433266" cy="8292378"/>
          </a:xfrm>
          <a:prstGeom prst="rightBrace">
            <a:avLst>
              <a:gd name="adj1" fmla="val 2967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8" name="文本框 10">
            <a:extLst>
              <a:ext uri="{FF2B5EF4-FFF2-40B4-BE49-F238E27FC236}">
                <a16:creationId xmlns:a16="http://schemas.microsoft.com/office/drawing/2014/main" id="{F8DDA661-E6E1-B94E-A75B-2F4D447CB3FB}"/>
              </a:ext>
            </a:extLst>
          </p:cNvPr>
          <p:cNvSpPr txBox="1"/>
          <p:nvPr/>
        </p:nvSpPr>
        <p:spPr>
          <a:xfrm>
            <a:off x="6224778" y="6136537"/>
            <a:ext cx="2923474" cy="733923"/>
          </a:xfrm>
          <a:prstGeom prst="rect">
            <a:avLst/>
          </a:prstGeom>
          <a:noFill/>
        </p:spPr>
        <p:txBody>
          <a:bodyPr wrap="none" lIns="0" tIns="0" rIns="0" bIns="0" anchor="ctr" anchorCtr="0">
            <a:normAutofit/>
          </a:bodyPr>
          <a:lstStyle/>
          <a:p>
            <a:pPr algn="ctr"/>
            <a:r>
              <a:rPr lang="en-US" altLang="zh-CN" sz="2000" dirty="0">
                <a:latin typeface="Calibri" panose="020F0502020204030204" pitchFamily="34" charset="0"/>
                <a:cs typeface="Calibri" panose="020F0502020204030204" pitchFamily="34" charset="0"/>
                <a:sym typeface="+mn-lt"/>
              </a:rPr>
              <a:t>Measures of Extreme Risk</a:t>
            </a:r>
            <a:endParaRPr lang="zh-CN" altLang="en-US" sz="2000" dirty="0">
              <a:latin typeface="Calibri" panose="020F0502020204030204" pitchFamily="34" charset="0"/>
              <a:cs typeface="Calibri" panose="020F0502020204030204" pitchFamily="34" charset="0"/>
              <a:sym typeface="+mn-lt"/>
            </a:endParaRPr>
          </a:p>
        </p:txBody>
      </p:sp>
    </p:spTree>
    <p:extLst>
      <p:ext uri="{BB962C8B-B14F-4D97-AF65-F5344CB8AC3E}">
        <p14:creationId xmlns:p14="http://schemas.microsoft.com/office/powerpoint/2010/main" val="76733090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left)">
                                      <p:cBhvr>
                                        <p:cTn id="7" dur="500"/>
                                        <p:tgtEl>
                                          <p:spTgt spid="74"/>
                                        </p:tgtEl>
                                      </p:cBhvr>
                                    </p:animEffect>
                                  </p:childTnLst>
                                </p:cTn>
                              </p:par>
                            </p:childTnLst>
                          </p:cTn>
                        </p:par>
                        <p:par>
                          <p:cTn id="8" fill="hold">
                            <p:stCondLst>
                              <p:cond delay="500"/>
                            </p:stCondLst>
                            <p:childTnLst>
                              <p:par>
                                <p:cTn id="9" presetID="42" presetClass="entr" presetSubtype="0" fill="hold" grpId="0" nodeType="afterEffect">
                                  <p:stCondLst>
                                    <p:cond delay="0"/>
                                  </p:stCondLst>
                                  <p:iterate type="lt">
                                    <p:tmPct val="10000"/>
                                  </p:iterate>
                                  <p:childTnLst>
                                    <p:set>
                                      <p:cBhvr>
                                        <p:cTn id="10" dur="1" fill="hold">
                                          <p:stCondLst>
                                            <p:cond delay="0"/>
                                          </p:stCondLst>
                                        </p:cTn>
                                        <p:tgtEl>
                                          <p:spTgt spid="32"/>
                                        </p:tgtEl>
                                        <p:attrNameLst>
                                          <p:attrName>style.visibility</p:attrName>
                                        </p:attrNameLst>
                                      </p:cBhvr>
                                      <p:to>
                                        <p:strVal val="visible"/>
                                      </p:to>
                                    </p:set>
                                    <p:animEffect transition="in" filter="fade">
                                      <p:cBhvr>
                                        <p:cTn id="11" dur="1000"/>
                                        <p:tgtEl>
                                          <p:spTgt spid="32"/>
                                        </p:tgtEl>
                                      </p:cBhvr>
                                    </p:animEffect>
                                    <p:anim calcmode="lin" valueType="num">
                                      <p:cBhvr>
                                        <p:cTn id="12" dur="1000" fill="hold"/>
                                        <p:tgtEl>
                                          <p:spTgt spid="32"/>
                                        </p:tgtEl>
                                        <p:attrNameLst>
                                          <p:attrName>ppt_x</p:attrName>
                                        </p:attrNameLst>
                                      </p:cBhvr>
                                      <p:tavLst>
                                        <p:tav tm="0">
                                          <p:val>
                                            <p:strVal val="#ppt_x"/>
                                          </p:val>
                                        </p:tav>
                                        <p:tav tm="100000">
                                          <p:val>
                                            <p:strVal val="#ppt_x"/>
                                          </p:val>
                                        </p:tav>
                                      </p:tavLst>
                                    </p:anim>
                                    <p:anim calcmode="lin" valueType="num">
                                      <p:cBhvr>
                                        <p:cTn id="13" dur="1000" fill="hold"/>
                                        <p:tgtEl>
                                          <p:spTgt spid="32"/>
                                        </p:tgtEl>
                                        <p:attrNameLst>
                                          <p:attrName>ppt_y</p:attrName>
                                        </p:attrNameLst>
                                      </p:cBhvr>
                                      <p:tavLst>
                                        <p:tav tm="0">
                                          <p:val>
                                            <p:strVal val="#ppt_y+.1"/>
                                          </p:val>
                                        </p:tav>
                                        <p:tav tm="100000">
                                          <p:val>
                                            <p:strVal val="#ppt_y"/>
                                          </p:val>
                                        </p:tav>
                                      </p:tavLst>
                                    </p:anim>
                                  </p:childTnLst>
                                </p:cTn>
                              </p:par>
                            </p:childTnLst>
                          </p:cTn>
                        </p:par>
                        <p:par>
                          <p:cTn id="14" fill="hold">
                            <p:stCondLst>
                              <p:cond delay="2900"/>
                            </p:stCondLst>
                            <p:childTnLst>
                              <p:par>
                                <p:cTn id="15" presetID="2" presetClass="entr" presetSubtype="4"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250" fill="hold"/>
                                        <p:tgtEl>
                                          <p:spTgt spid="34"/>
                                        </p:tgtEl>
                                        <p:attrNameLst>
                                          <p:attrName>ppt_x</p:attrName>
                                        </p:attrNameLst>
                                      </p:cBhvr>
                                      <p:tavLst>
                                        <p:tav tm="0">
                                          <p:val>
                                            <p:strVal val="#ppt_x"/>
                                          </p:val>
                                        </p:tav>
                                        <p:tav tm="100000">
                                          <p:val>
                                            <p:strVal val="#ppt_x"/>
                                          </p:val>
                                        </p:tav>
                                      </p:tavLst>
                                    </p:anim>
                                    <p:anim calcmode="lin" valueType="num">
                                      <p:cBhvr additive="base">
                                        <p:cTn id="18" dur="250" fill="hold"/>
                                        <p:tgtEl>
                                          <p:spTgt spid="34"/>
                                        </p:tgtEl>
                                        <p:attrNameLst>
                                          <p:attrName>ppt_y</p:attrName>
                                        </p:attrNameLst>
                                      </p:cBhvr>
                                      <p:tavLst>
                                        <p:tav tm="0">
                                          <p:val>
                                            <p:strVal val="1+#ppt_h/2"/>
                                          </p:val>
                                        </p:tav>
                                        <p:tav tm="100000">
                                          <p:val>
                                            <p:strVal val="#ppt_y"/>
                                          </p:val>
                                        </p:tav>
                                      </p:tavLst>
                                    </p:anim>
                                  </p:childTnLst>
                                </p:cTn>
                              </p:par>
                            </p:childTnLst>
                          </p:cTn>
                        </p:par>
                        <p:par>
                          <p:cTn id="19" fill="hold">
                            <p:stCondLst>
                              <p:cond delay="3150"/>
                            </p:stCondLst>
                            <p:childTnLst>
                              <p:par>
                                <p:cTn id="20" presetID="42" presetClass="entr" presetSubtype="0" fill="hold" grpId="0" nodeType="after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250"/>
                                        <p:tgtEl>
                                          <p:spTgt spid="35"/>
                                        </p:tgtEl>
                                      </p:cBhvr>
                                    </p:animEffect>
                                    <p:anim calcmode="lin" valueType="num">
                                      <p:cBhvr>
                                        <p:cTn id="23" dur="250" fill="hold"/>
                                        <p:tgtEl>
                                          <p:spTgt spid="35"/>
                                        </p:tgtEl>
                                        <p:attrNameLst>
                                          <p:attrName>ppt_x</p:attrName>
                                        </p:attrNameLst>
                                      </p:cBhvr>
                                      <p:tavLst>
                                        <p:tav tm="0">
                                          <p:val>
                                            <p:strVal val="#ppt_x"/>
                                          </p:val>
                                        </p:tav>
                                        <p:tav tm="100000">
                                          <p:val>
                                            <p:strVal val="#ppt_x"/>
                                          </p:val>
                                        </p:tav>
                                      </p:tavLst>
                                    </p:anim>
                                    <p:anim calcmode="lin" valueType="num">
                                      <p:cBhvr>
                                        <p:cTn id="24" dur="250" fill="hold"/>
                                        <p:tgtEl>
                                          <p:spTgt spid="35"/>
                                        </p:tgtEl>
                                        <p:attrNameLst>
                                          <p:attrName>ppt_y</p:attrName>
                                        </p:attrNameLst>
                                      </p:cBhvr>
                                      <p:tavLst>
                                        <p:tav tm="0">
                                          <p:val>
                                            <p:strVal val="#ppt_y+.1"/>
                                          </p:val>
                                        </p:tav>
                                        <p:tav tm="100000">
                                          <p:val>
                                            <p:strVal val="#ppt_y"/>
                                          </p:val>
                                        </p:tav>
                                      </p:tavLst>
                                    </p:anim>
                                  </p:childTnLst>
                                </p:cTn>
                              </p:par>
                            </p:childTnLst>
                          </p:cTn>
                        </p:par>
                        <p:par>
                          <p:cTn id="25" fill="hold">
                            <p:stCondLst>
                              <p:cond delay="3400"/>
                            </p:stCondLst>
                            <p:childTnLst>
                              <p:par>
                                <p:cTn id="26" presetID="2" presetClass="entr" presetSubtype="4"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additive="base">
                                        <p:cTn id="28" dur="250" fill="hold"/>
                                        <p:tgtEl>
                                          <p:spTgt spid="36"/>
                                        </p:tgtEl>
                                        <p:attrNameLst>
                                          <p:attrName>ppt_x</p:attrName>
                                        </p:attrNameLst>
                                      </p:cBhvr>
                                      <p:tavLst>
                                        <p:tav tm="0">
                                          <p:val>
                                            <p:strVal val="#ppt_x"/>
                                          </p:val>
                                        </p:tav>
                                        <p:tav tm="100000">
                                          <p:val>
                                            <p:strVal val="#ppt_x"/>
                                          </p:val>
                                        </p:tav>
                                      </p:tavLst>
                                    </p:anim>
                                    <p:anim calcmode="lin" valueType="num">
                                      <p:cBhvr additive="base">
                                        <p:cTn id="29" dur="250" fill="hold"/>
                                        <p:tgtEl>
                                          <p:spTgt spid="36"/>
                                        </p:tgtEl>
                                        <p:attrNameLst>
                                          <p:attrName>ppt_y</p:attrName>
                                        </p:attrNameLst>
                                      </p:cBhvr>
                                      <p:tavLst>
                                        <p:tav tm="0">
                                          <p:val>
                                            <p:strVal val="1+#ppt_h/2"/>
                                          </p:val>
                                        </p:tav>
                                        <p:tav tm="100000">
                                          <p:val>
                                            <p:strVal val="#ppt_y"/>
                                          </p:val>
                                        </p:tav>
                                      </p:tavLst>
                                    </p:anim>
                                  </p:childTnLst>
                                </p:cTn>
                              </p:par>
                            </p:childTnLst>
                          </p:cTn>
                        </p:par>
                        <p:par>
                          <p:cTn id="30" fill="hold">
                            <p:stCondLst>
                              <p:cond delay="3650"/>
                            </p:stCondLst>
                            <p:childTnLst>
                              <p:par>
                                <p:cTn id="31" presetID="2" presetClass="entr" presetSubtype="4" fill="hold" grpId="0" nodeType="after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additive="base">
                                        <p:cTn id="33" dur="250" fill="hold"/>
                                        <p:tgtEl>
                                          <p:spTgt spid="37"/>
                                        </p:tgtEl>
                                        <p:attrNameLst>
                                          <p:attrName>ppt_x</p:attrName>
                                        </p:attrNameLst>
                                      </p:cBhvr>
                                      <p:tavLst>
                                        <p:tav tm="0">
                                          <p:val>
                                            <p:strVal val="#ppt_x"/>
                                          </p:val>
                                        </p:tav>
                                        <p:tav tm="100000">
                                          <p:val>
                                            <p:strVal val="#ppt_x"/>
                                          </p:val>
                                        </p:tav>
                                      </p:tavLst>
                                    </p:anim>
                                    <p:anim calcmode="lin" valueType="num">
                                      <p:cBhvr additive="base">
                                        <p:cTn id="34" dur="25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3968150" y="672158"/>
            <a:ext cx="4434479" cy="523220"/>
          </a:xfrm>
          <a:prstGeom prst="rect">
            <a:avLst/>
          </a:prstGeom>
          <a:noFill/>
        </p:spPr>
        <p:txBody>
          <a:bodyPr wrap="squar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Expected Profit Maximization </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5" name="矩形 158">
            <a:extLst>
              <a:ext uri="{FF2B5EF4-FFF2-40B4-BE49-F238E27FC236}">
                <a16:creationId xmlns:a16="http://schemas.microsoft.com/office/drawing/2014/main" id="{3B0F8801-D0DB-0442-87EC-148F773B021A}"/>
              </a:ext>
            </a:extLst>
          </p:cNvPr>
          <p:cNvSpPr/>
          <p:nvPr/>
        </p:nvSpPr>
        <p:spPr>
          <a:xfrm>
            <a:off x="7301913" y="2120410"/>
            <a:ext cx="4174470" cy="1938992"/>
          </a:xfrm>
          <a:prstGeom prst="rect">
            <a:avLst/>
          </a:prstGeom>
        </p:spPr>
        <p:txBody>
          <a:bodyPr wrap="square">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The theory of co-integration allows us to integrate short-run dynamics with long-run equilibrium.</a:t>
            </a: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5B6B098-C66C-B24E-BC01-2A7C319D718A}"/>
              </a:ext>
            </a:extLst>
          </p:cNvPr>
          <p:cNvPicPr>
            <a:picLocks noChangeAspect="1"/>
          </p:cNvPicPr>
          <p:nvPr/>
        </p:nvPicPr>
        <p:blipFill>
          <a:blip r:embed="rId3"/>
          <a:stretch>
            <a:fillRect/>
          </a:stretch>
        </p:blipFill>
        <p:spPr>
          <a:xfrm>
            <a:off x="897147" y="1587260"/>
            <a:ext cx="6213432" cy="4442604"/>
          </a:xfrm>
          <a:prstGeom prst="rect">
            <a:avLst/>
          </a:prstGeom>
        </p:spPr>
      </p:pic>
    </p:spTree>
    <p:extLst>
      <p:ext uri="{BB962C8B-B14F-4D97-AF65-F5344CB8AC3E}">
        <p14:creationId xmlns:p14="http://schemas.microsoft.com/office/powerpoint/2010/main" val="284634410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3807306" y="672158"/>
            <a:ext cx="4852354"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VaR Estimation using Simulation</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05D88F8C-64B5-C441-9EBA-0EA06A8A2EC3}"/>
              </a:ext>
            </a:extLst>
          </p:cNvPr>
          <p:cNvPicPr>
            <a:picLocks noChangeAspect="1"/>
          </p:cNvPicPr>
          <p:nvPr/>
        </p:nvPicPr>
        <p:blipFill>
          <a:blip r:embed="rId3"/>
          <a:stretch>
            <a:fillRect/>
          </a:stretch>
        </p:blipFill>
        <p:spPr>
          <a:xfrm>
            <a:off x="0" y="1631001"/>
            <a:ext cx="7872209" cy="2940999"/>
          </a:xfrm>
          <a:prstGeom prst="rect">
            <a:avLst/>
          </a:prstGeom>
        </p:spPr>
      </p:pic>
    </p:spTree>
    <p:extLst>
      <p:ext uri="{BB962C8B-B14F-4D97-AF65-F5344CB8AC3E}">
        <p14:creationId xmlns:p14="http://schemas.microsoft.com/office/powerpoint/2010/main" val="1701779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324890" y="672158"/>
            <a:ext cx="3774175"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VaR / CVaR Minimization</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04AFA7-71DB-2E4C-AFE5-3CFEBE5B6537}"/>
              </a:ext>
            </a:extLst>
          </p:cNvPr>
          <p:cNvPicPr>
            <a:picLocks noChangeAspect="1"/>
          </p:cNvPicPr>
          <p:nvPr/>
        </p:nvPicPr>
        <p:blipFill>
          <a:blip r:embed="rId3"/>
          <a:stretch>
            <a:fillRect/>
          </a:stretch>
        </p:blipFill>
        <p:spPr>
          <a:xfrm>
            <a:off x="6280645" y="504644"/>
            <a:ext cx="6377181" cy="4114800"/>
          </a:xfrm>
          <a:prstGeom prst="rect">
            <a:avLst/>
          </a:prstGeom>
        </p:spPr>
      </p:pic>
      <p:pic>
        <p:nvPicPr>
          <p:cNvPr id="3" name="Picture 2">
            <a:extLst>
              <a:ext uri="{FF2B5EF4-FFF2-40B4-BE49-F238E27FC236}">
                <a16:creationId xmlns:a16="http://schemas.microsoft.com/office/drawing/2014/main" id="{AD06282E-01A5-D241-BE69-45C9FFA50572}"/>
              </a:ext>
            </a:extLst>
          </p:cNvPr>
          <p:cNvPicPr>
            <a:picLocks noChangeAspect="1"/>
          </p:cNvPicPr>
          <p:nvPr/>
        </p:nvPicPr>
        <p:blipFill>
          <a:blip r:embed="rId4"/>
          <a:stretch>
            <a:fillRect/>
          </a:stretch>
        </p:blipFill>
        <p:spPr>
          <a:xfrm>
            <a:off x="109269" y="1533204"/>
            <a:ext cx="6124214" cy="2419992"/>
          </a:xfrm>
          <a:prstGeom prst="rect">
            <a:avLst/>
          </a:prstGeom>
        </p:spPr>
      </p:pic>
      <p:pic>
        <p:nvPicPr>
          <p:cNvPr id="7" name="Picture 6">
            <a:extLst>
              <a:ext uri="{FF2B5EF4-FFF2-40B4-BE49-F238E27FC236}">
                <a16:creationId xmlns:a16="http://schemas.microsoft.com/office/drawing/2014/main" id="{008FAE2B-7E2F-8D45-AE89-4C9D8A15CD50}"/>
              </a:ext>
            </a:extLst>
          </p:cNvPr>
          <p:cNvPicPr>
            <a:picLocks noChangeAspect="1"/>
          </p:cNvPicPr>
          <p:nvPr/>
        </p:nvPicPr>
        <p:blipFill>
          <a:blip r:embed="rId5"/>
          <a:stretch>
            <a:fillRect/>
          </a:stretch>
        </p:blipFill>
        <p:spPr>
          <a:xfrm>
            <a:off x="-97965" y="3869646"/>
            <a:ext cx="5912784" cy="3953196"/>
          </a:xfrm>
          <a:prstGeom prst="rect">
            <a:avLst/>
          </a:prstGeom>
        </p:spPr>
      </p:pic>
      <p:pic>
        <p:nvPicPr>
          <p:cNvPr id="8" name="Picture 7">
            <a:extLst>
              <a:ext uri="{FF2B5EF4-FFF2-40B4-BE49-F238E27FC236}">
                <a16:creationId xmlns:a16="http://schemas.microsoft.com/office/drawing/2014/main" id="{D83BC480-146A-DE44-A501-899A81F06BDD}"/>
              </a:ext>
            </a:extLst>
          </p:cNvPr>
          <p:cNvPicPr>
            <a:picLocks noChangeAspect="1"/>
          </p:cNvPicPr>
          <p:nvPr/>
        </p:nvPicPr>
        <p:blipFill>
          <a:blip r:embed="rId6"/>
          <a:stretch>
            <a:fillRect/>
          </a:stretch>
        </p:blipFill>
        <p:spPr>
          <a:xfrm>
            <a:off x="6280645" y="4409093"/>
            <a:ext cx="5998543" cy="2874302"/>
          </a:xfrm>
          <a:prstGeom prst="rect">
            <a:avLst/>
          </a:prstGeom>
        </p:spPr>
      </p:pic>
    </p:spTree>
    <p:extLst>
      <p:ext uri="{BB962C8B-B14F-4D97-AF65-F5344CB8AC3E}">
        <p14:creationId xmlns:p14="http://schemas.microsoft.com/office/powerpoint/2010/main" val="105085134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7812F2-405B-D24F-8276-8C6CA8AAC509}"/>
              </a:ext>
            </a:extLst>
          </p:cNvPr>
          <p:cNvSpPr txBox="1"/>
          <p:nvPr/>
        </p:nvSpPr>
        <p:spPr>
          <a:xfrm>
            <a:off x="2208362" y="3278038"/>
            <a:ext cx="5607170" cy="369332"/>
          </a:xfrm>
          <a:prstGeom prst="rect">
            <a:avLst/>
          </a:prstGeom>
          <a:noFill/>
        </p:spPr>
        <p:txBody>
          <a:bodyPr wrap="square" rtlCol="0">
            <a:spAutoFit/>
          </a:bodyPr>
          <a:lstStyle/>
          <a:p>
            <a:r>
              <a:rPr lang="en-US" dirty="0"/>
              <a:t>This is a</a:t>
            </a:r>
            <a:r>
              <a:rPr lang="zh-CN" altLang="en-US" dirty="0"/>
              <a:t> 分界线 ！！！  </a:t>
            </a:r>
            <a:r>
              <a:rPr lang="en-US" altLang="zh-CN" dirty="0"/>
              <a:t>Session9</a:t>
            </a:r>
            <a:r>
              <a:rPr lang="zh-CN" altLang="en-US" dirty="0"/>
              <a:t> </a:t>
            </a:r>
            <a:r>
              <a:rPr lang="en-US" altLang="zh-CN" dirty="0"/>
              <a:t>to session 10</a:t>
            </a:r>
            <a:endParaRPr lang="en-US" dirty="0"/>
          </a:p>
        </p:txBody>
      </p:sp>
    </p:spTree>
    <p:extLst>
      <p:ext uri="{BB962C8B-B14F-4D97-AF65-F5344CB8AC3E}">
        <p14:creationId xmlns:p14="http://schemas.microsoft.com/office/powerpoint/2010/main" val="3380848972"/>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445661" y="672158"/>
            <a:ext cx="3414974"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Worst – Case Analysis </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D060CC6-802D-1C4F-840B-FDFDB715A7F8}"/>
              </a:ext>
            </a:extLst>
          </p:cNvPr>
          <p:cNvPicPr>
            <a:picLocks noChangeAspect="1"/>
          </p:cNvPicPr>
          <p:nvPr/>
        </p:nvPicPr>
        <p:blipFill>
          <a:blip r:embed="rId3"/>
          <a:stretch>
            <a:fillRect/>
          </a:stretch>
        </p:blipFill>
        <p:spPr>
          <a:xfrm>
            <a:off x="381000" y="2285904"/>
            <a:ext cx="7641566" cy="4533996"/>
          </a:xfrm>
          <a:prstGeom prst="rect">
            <a:avLst/>
          </a:prstGeom>
        </p:spPr>
      </p:pic>
    </p:spTree>
    <p:extLst>
      <p:ext uri="{BB962C8B-B14F-4D97-AF65-F5344CB8AC3E}">
        <p14:creationId xmlns:p14="http://schemas.microsoft.com/office/powerpoint/2010/main" val="31581519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4285E763-D88E-F045-B1E2-078EB8BFAB99}"/>
              </a:ext>
            </a:extLst>
          </p:cNvPr>
          <p:cNvSpPr txBox="1"/>
          <p:nvPr/>
        </p:nvSpPr>
        <p:spPr>
          <a:xfrm>
            <a:off x="4273131" y="672158"/>
            <a:ext cx="3871829"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Risk-neutral Optimization</a:t>
            </a:r>
            <a:endParaRPr kumimoji="1" lang="zh-CN" altLang="en-US" sz="2800" dirty="0">
              <a:solidFill>
                <a:schemeClr val="bg1"/>
              </a:solidFill>
              <a:latin typeface="Calibri" panose="020F0502020204030204" pitchFamily="34" charset="0"/>
              <a:cs typeface="Calibri" panose="020F050202020403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1A10AAF2-A4BD-8044-9CF7-685FD02BB51E}"/>
              </a:ext>
            </a:extLst>
          </p:cNvPr>
          <p:cNvPicPr>
            <a:picLocks noChangeAspect="1"/>
          </p:cNvPicPr>
          <p:nvPr/>
        </p:nvPicPr>
        <p:blipFill>
          <a:blip r:embed="rId3"/>
          <a:stretch>
            <a:fillRect/>
          </a:stretch>
        </p:blipFill>
        <p:spPr>
          <a:xfrm>
            <a:off x="217556" y="1895897"/>
            <a:ext cx="5745525" cy="3762914"/>
          </a:xfrm>
          <a:prstGeom prst="rect">
            <a:avLst/>
          </a:prstGeom>
        </p:spPr>
      </p:pic>
      <p:pic>
        <p:nvPicPr>
          <p:cNvPr id="11" name="Picture 10">
            <a:extLst>
              <a:ext uri="{FF2B5EF4-FFF2-40B4-BE49-F238E27FC236}">
                <a16:creationId xmlns:a16="http://schemas.microsoft.com/office/drawing/2014/main" id="{13172813-A5F5-7244-87AB-522FE499064C}"/>
              </a:ext>
            </a:extLst>
          </p:cNvPr>
          <p:cNvPicPr>
            <a:picLocks noChangeAspect="1"/>
          </p:cNvPicPr>
          <p:nvPr/>
        </p:nvPicPr>
        <p:blipFill>
          <a:blip r:embed="rId4"/>
          <a:stretch>
            <a:fillRect/>
          </a:stretch>
        </p:blipFill>
        <p:spPr>
          <a:xfrm>
            <a:off x="5963081" y="1921661"/>
            <a:ext cx="5764632" cy="3711387"/>
          </a:xfrm>
          <a:prstGeom prst="rect">
            <a:avLst/>
          </a:prstGeom>
        </p:spPr>
      </p:pic>
    </p:spTree>
    <p:extLst>
      <p:ext uri="{BB962C8B-B14F-4D97-AF65-F5344CB8AC3E}">
        <p14:creationId xmlns:p14="http://schemas.microsoft.com/office/powerpoint/2010/main" val="39953054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矩形 149">
            <a:extLst>
              <a:ext uri="{FF2B5EF4-FFF2-40B4-BE49-F238E27FC236}">
                <a16:creationId xmlns:a16="http://schemas.microsoft.com/office/drawing/2014/main" id="{4939847B-A154-4253-BDD8-1D7D5A714877}"/>
              </a:ext>
            </a:extLst>
          </p:cNvPr>
          <p:cNvSpPr/>
          <p:nvPr/>
        </p:nvSpPr>
        <p:spPr>
          <a:xfrm>
            <a:off x="1994953" y="5460653"/>
            <a:ext cx="8857077" cy="1490023"/>
          </a:xfrm>
          <a:prstGeom prst="rect">
            <a:avLst/>
          </a:prstGeom>
        </p:spPr>
        <p:txBody>
          <a:bodyPr wrap="square">
            <a:spAutoFit/>
          </a:bodyPr>
          <a:lstStyle/>
          <a:p>
            <a:pPr>
              <a:lnSpc>
                <a:spcPct val="150000"/>
              </a:lnSpc>
            </a:pPr>
            <a:r>
              <a:rPr lang="en-US" altLang="zh-CN" sz="1600" dirty="0">
                <a:latin typeface="Calibri" panose="020F0502020204030204" pitchFamily="34" charset="0"/>
                <a:cs typeface="Calibri" panose="020F0502020204030204" pitchFamily="34" charset="0"/>
              </a:rPr>
              <a:t>When the Beta is zero, the Expected Profit and CVaR are the same. Similarly, when beta is 0.99999, the expected profit and CVaR are also the same (e.g. it could be that it is the worst case scenario (1 scenario)). The higher the CVaR, the higher the expected profit. For the worst-case profit ($0.00), and CVaR is also 0.</a:t>
            </a:r>
            <a:endParaRPr lang="zh-CN" altLang="en-US" sz="1600" dirty="0">
              <a:latin typeface="Calibri" panose="020F0502020204030204" pitchFamily="34" charset="0"/>
              <a:cs typeface="Calibri" panose="020F0502020204030204" pitchFamily="34" charset="0"/>
            </a:endParaRPr>
          </a:p>
          <a:p>
            <a:pPr>
              <a:lnSpc>
                <a:spcPct val="150000"/>
              </a:lnSpc>
            </a:pPr>
            <a:endParaRPr lang="en-US" altLang="zh-CN" sz="1400" dirty="0">
              <a:solidFill>
                <a:schemeClr val="tx1">
                  <a:lumMod val="95000"/>
                  <a:lumOff val="5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151" name="矩形: 圆角 2">
            <a:extLst>
              <a:ext uri="{FF2B5EF4-FFF2-40B4-BE49-F238E27FC236}">
                <a16:creationId xmlns:a16="http://schemas.microsoft.com/office/drawing/2014/main" id="{0F983439-4111-4D97-AA12-4AA2DBA3714F}"/>
              </a:ext>
            </a:extLst>
          </p:cNvPr>
          <p:cNvSpPr/>
          <p:nvPr/>
        </p:nvSpPr>
        <p:spPr>
          <a:xfrm>
            <a:off x="1994953" y="2742245"/>
            <a:ext cx="1798647" cy="1798647"/>
          </a:xfrm>
          <a:prstGeom prst="roundRect">
            <a:avLst/>
          </a:prstGeom>
          <a:solidFill>
            <a:srgbClr val="24B0D2"/>
          </a:solidFill>
          <a:ln w="50800">
            <a:solidFill>
              <a:srgbClr val="F2F2F2"/>
            </a:solid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Risk</a:t>
            </a:r>
          </a:p>
          <a:p>
            <a:pPr algn="ctr"/>
            <a:r>
              <a:rPr lang="en-US" altLang="zh-CN" sz="2800" b="1" dirty="0">
                <a:solidFill>
                  <a:schemeClr val="bg1"/>
                </a:solidFill>
                <a:latin typeface="Calibri" panose="020F0502020204030204" pitchFamily="34" charset="0"/>
                <a:ea typeface="微软雅黑" panose="020B0503020204020204" pitchFamily="34" charset="-122"/>
                <a:cs typeface="Calibri" panose="020F0502020204030204" pitchFamily="34" charset="0"/>
              </a:rPr>
              <a:t>Measure</a:t>
            </a:r>
            <a:endParaRPr lang="zh-CN" altLang="en-US" sz="2800" b="1" dirty="0">
              <a:solidFill>
                <a:schemeClr val="bg1"/>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152" name="组合 3">
            <a:extLst>
              <a:ext uri="{FF2B5EF4-FFF2-40B4-BE49-F238E27FC236}">
                <a16:creationId xmlns:a16="http://schemas.microsoft.com/office/drawing/2014/main" id="{D4150152-1C08-4153-AAED-F01189A66794}"/>
              </a:ext>
            </a:extLst>
          </p:cNvPr>
          <p:cNvGrpSpPr/>
          <p:nvPr/>
        </p:nvGrpSpPr>
        <p:grpSpPr>
          <a:xfrm>
            <a:off x="3793599" y="2496844"/>
            <a:ext cx="1188838" cy="2289448"/>
            <a:chOff x="4706082" y="1460560"/>
            <a:chExt cx="675382" cy="2573866"/>
          </a:xfrm>
        </p:grpSpPr>
        <p:sp>
          <p:nvSpPr>
            <p:cNvPr id="153" name="任意多边形: 形状 4">
              <a:extLst>
                <a:ext uri="{FF2B5EF4-FFF2-40B4-BE49-F238E27FC236}">
                  <a16:creationId xmlns:a16="http://schemas.microsoft.com/office/drawing/2014/main" id="{3F97032F-2269-4F4E-ABD1-E51145A3650F}"/>
                </a:ext>
              </a:extLst>
            </p:cNvPr>
            <p:cNvSpPr/>
            <p:nvPr/>
          </p:nvSpPr>
          <p:spPr>
            <a:xfrm>
              <a:off x="4706082" y="2747493"/>
              <a:ext cx="675382" cy="1286933"/>
            </a:xfrm>
            <a:custGeom>
              <a:avLst/>
              <a:gdLst>
                <a:gd name="connsiteX0" fmla="*/ 0 w 675382"/>
                <a:gd name="connsiteY0" fmla="*/ 0 h 1286933"/>
                <a:gd name="connsiteX1" fmla="*/ 337691 w 675382"/>
                <a:gd name="connsiteY1" fmla="*/ 0 h 1286933"/>
                <a:gd name="connsiteX2" fmla="*/ 337691 w 675382"/>
                <a:gd name="connsiteY2" fmla="*/ 1286933 h 1286933"/>
                <a:gd name="connsiteX3" fmla="*/ 675382 w 675382"/>
                <a:gd name="connsiteY3" fmla="*/ 1286933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0"/>
                  </a:moveTo>
                  <a:lnTo>
                    <a:pt x="337691" y="0"/>
                  </a:lnTo>
                  <a:lnTo>
                    <a:pt x="337691" y="1286933"/>
                  </a:lnTo>
                  <a:lnTo>
                    <a:pt x="675382" y="1286933"/>
                  </a:lnTo>
                </a:path>
              </a:pathLst>
            </a:custGeom>
            <a:noFill/>
            <a:ln>
              <a:solidFill>
                <a:schemeClr val="tx1">
                  <a:lumMod val="50000"/>
                  <a:lumOff val="50000"/>
                </a:schemeClr>
              </a:solidFill>
              <a:tailEnd type="triangle" w="med" len="lg"/>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821" tIns="606676" rIns="313820" bIns="606676" numCol="1" spcCol="1270" anchor="ctr" anchorCtr="0">
              <a:noAutofit/>
            </a:bodyPr>
            <a:lstStyle/>
            <a:p>
              <a:pPr defTabSz="222074">
                <a:lnSpc>
                  <a:spcPct val="90000"/>
                </a:lnSpc>
                <a:spcAft>
                  <a:spcPct val="35000"/>
                </a:spcAft>
              </a:pPr>
              <a:endParaRPr lang="zh-CN" altLang="en-US" sz="500" dirty="0">
                <a:ea typeface="微软雅黑" panose="020B0503020204020204" pitchFamily="34" charset="-122"/>
              </a:endParaRPr>
            </a:p>
          </p:txBody>
        </p:sp>
        <p:sp>
          <p:nvSpPr>
            <p:cNvPr id="154" name="任意多边形: 形状 5">
              <a:extLst>
                <a:ext uri="{FF2B5EF4-FFF2-40B4-BE49-F238E27FC236}">
                  <a16:creationId xmlns:a16="http://schemas.microsoft.com/office/drawing/2014/main" id="{ED827E05-E1C2-46FE-BABB-76022E434F34}"/>
                </a:ext>
              </a:extLst>
            </p:cNvPr>
            <p:cNvSpPr/>
            <p:nvPr/>
          </p:nvSpPr>
          <p:spPr>
            <a:xfrm>
              <a:off x="4706082" y="2701773"/>
              <a:ext cx="675382" cy="91440"/>
            </a:xfrm>
            <a:custGeom>
              <a:avLst/>
              <a:gdLst>
                <a:gd name="connsiteX0" fmla="*/ 0 w 675382"/>
                <a:gd name="connsiteY0" fmla="*/ 45720 h 91440"/>
                <a:gd name="connsiteX1" fmla="*/ 675382 w 675382"/>
                <a:gd name="connsiteY1" fmla="*/ 45720 h 91440"/>
              </a:gdLst>
              <a:ahLst/>
              <a:cxnLst>
                <a:cxn ang="0">
                  <a:pos x="connsiteX0" y="connsiteY0"/>
                </a:cxn>
                <a:cxn ang="0">
                  <a:pos x="connsiteX1" y="connsiteY1"/>
                </a:cxn>
              </a:cxnLst>
              <a:rect l="l" t="t" r="r" b="b"/>
              <a:pathLst>
                <a:path w="675382" h="91440">
                  <a:moveTo>
                    <a:pt x="0" y="45720"/>
                  </a:moveTo>
                  <a:lnTo>
                    <a:pt x="675382" y="45720"/>
                  </a:lnTo>
                </a:path>
              </a:pathLst>
            </a:custGeom>
            <a:noFill/>
            <a:ln>
              <a:solidFill>
                <a:schemeClr val="tx1">
                  <a:lumMod val="50000"/>
                  <a:lumOff val="50000"/>
                </a:schemeClr>
              </a:solidFill>
              <a:tailEnd type="triangle" w="med" len="lg"/>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33257" tIns="28813" rIns="333255" bIns="28815" numCol="1" spcCol="1270" anchor="ctr" anchorCtr="0">
              <a:noAutofit/>
            </a:bodyPr>
            <a:lstStyle/>
            <a:p>
              <a:pPr defTabSz="222074">
                <a:lnSpc>
                  <a:spcPct val="90000"/>
                </a:lnSpc>
                <a:spcAft>
                  <a:spcPct val="35000"/>
                </a:spcAft>
              </a:pPr>
              <a:endParaRPr lang="zh-CN" altLang="en-US" sz="500" dirty="0">
                <a:ea typeface="微软雅黑" panose="020B0503020204020204" pitchFamily="34" charset="-122"/>
              </a:endParaRPr>
            </a:p>
          </p:txBody>
        </p:sp>
        <p:sp>
          <p:nvSpPr>
            <p:cNvPr id="155" name="任意多边形: 形状 6">
              <a:extLst>
                <a:ext uri="{FF2B5EF4-FFF2-40B4-BE49-F238E27FC236}">
                  <a16:creationId xmlns:a16="http://schemas.microsoft.com/office/drawing/2014/main" id="{0E4B9C3A-1CF7-40D9-84AA-8C265936067E}"/>
                </a:ext>
              </a:extLst>
            </p:cNvPr>
            <p:cNvSpPr/>
            <p:nvPr/>
          </p:nvSpPr>
          <p:spPr>
            <a:xfrm>
              <a:off x="4706082" y="1460560"/>
              <a:ext cx="675382" cy="1286933"/>
            </a:xfrm>
            <a:custGeom>
              <a:avLst/>
              <a:gdLst>
                <a:gd name="connsiteX0" fmla="*/ 0 w 675382"/>
                <a:gd name="connsiteY0" fmla="*/ 1286933 h 1286933"/>
                <a:gd name="connsiteX1" fmla="*/ 337691 w 675382"/>
                <a:gd name="connsiteY1" fmla="*/ 1286933 h 1286933"/>
                <a:gd name="connsiteX2" fmla="*/ 337691 w 675382"/>
                <a:gd name="connsiteY2" fmla="*/ 0 h 1286933"/>
                <a:gd name="connsiteX3" fmla="*/ 675382 w 675382"/>
                <a:gd name="connsiteY3" fmla="*/ 0 h 1286933"/>
              </a:gdLst>
              <a:ahLst/>
              <a:cxnLst>
                <a:cxn ang="0">
                  <a:pos x="connsiteX0" y="connsiteY0"/>
                </a:cxn>
                <a:cxn ang="0">
                  <a:pos x="connsiteX1" y="connsiteY1"/>
                </a:cxn>
                <a:cxn ang="0">
                  <a:pos x="connsiteX2" y="connsiteY2"/>
                </a:cxn>
                <a:cxn ang="0">
                  <a:pos x="connsiteX3" y="connsiteY3"/>
                </a:cxn>
              </a:cxnLst>
              <a:rect l="l" t="t" r="r" b="b"/>
              <a:pathLst>
                <a:path w="675382" h="1286933">
                  <a:moveTo>
                    <a:pt x="0" y="1286933"/>
                  </a:moveTo>
                  <a:lnTo>
                    <a:pt x="337691" y="1286933"/>
                  </a:lnTo>
                  <a:lnTo>
                    <a:pt x="337691" y="0"/>
                  </a:lnTo>
                  <a:lnTo>
                    <a:pt x="675382" y="0"/>
                  </a:lnTo>
                </a:path>
              </a:pathLst>
            </a:custGeom>
            <a:noFill/>
            <a:ln>
              <a:solidFill>
                <a:schemeClr val="tx1">
                  <a:lumMod val="50000"/>
                  <a:lumOff val="50000"/>
                </a:schemeClr>
              </a:solidFill>
              <a:tailEnd type="triangle" w="med" len="lg"/>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313821" tIns="606676" rIns="313820" bIns="606676" numCol="1" spcCol="1270" anchor="ctr" anchorCtr="0">
              <a:noAutofit/>
            </a:bodyPr>
            <a:lstStyle/>
            <a:p>
              <a:pPr defTabSz="222074">
                <a:lnSpc>
                  <a:spcPct val="90000"/>
                </a:lnSpc>
                <a:spcAft>
                  <a:spcPct val="35000"/>
                </a:spcAft>
              </a:pPr>
              <a:endParaRPr lang="zh-CN" altLang="en-US" sz="500" dirty="0">
                <a:ea typeface="微软雅黑" panose="020B0503020204020204" pitchFamily="34" charset="-122"/>
              </a:endParaRPr>
            </a:p>
          </p:txBody>
        </p:sp>
      </p:grpSp>
      <p:sp>
        <p:nvSpPr>
          <p:cNvPr id="156" name="矩形: 圆角 7">
            <a:extLst>
              <a:ext uri="{FF2B5EF4-FFF2-40B4-BE49-F238E27FC236}">
                <a16:creationId xmlns:a16="http://schemas.microsoft.com/office/drawing/2014/main" id="{C8C09C65-9561-4F64-B7CA-A95ABF699F30}"/>
              </a:ext>
            </a:extLst>
          </p:cNvPr>
          <p:cNvSpPr/>
          <p:nvPr/>
        </p:nvSpPr>
        <p:spPr>
          <a:xfrm>
            <a:off x="5148159" y="2061911"/>
            <a:ext cx="899323" cy="899323"/>
          </a:xfrm>
          <a:prstGeom prst="roundRect">
            <a:avLst/>
          </a:prstGeom>
          <a:solidFill>
            <a:srgbClr val="15B1B8"/>
          </a:solidFill>
          <a:ln w="5080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1" b="1" dirty="0">
                <a:solidFill>
                  <a:schemeClr val="bg1"/>
                </a:solidFill>
                <a:latin typeface="微软雅黑" panose="020B0503020204020204" pitchFamily="34" charset="-122"/>
                <a:ea typeface="微软雅黑" panose="020B0503020204020204" pitchFamily="34" charset="-122"/>
              </a:rPr>
              <a:t>添加</a:t>
            </a:r>
            <a:endParaRPr lang="en-US" altLang="zh-CN" sz="2131" b="1" dirty="0">
              <a:solidFill>
                <a:schemeClr val="bg1"/>
              </a:solidFill>
              <a:latin typeface="微软雅黑" panose="020B0503020204020204" pitchFamily="34" charset="-122"/>
              <a:ea typeface="微软雅黑" panose="020B0503020204020204" pitchFamily="34" charset="-122"/>
            </a:endParaRPr>
          </a:p>
          <a:p>
            <a:r>
              <a:rPr lang="zh-CN" altLang="en-US" sz="2131" b="1" dirty="0">
                <a:solidFill>
                  <a:schemeClr val="bg1"/>
                </a:solidFill>
                <a:latin typeface="微软雅黑" panose="020B0503020204020204" pitchFamily="34" charset="-122"/>
                <a:ea typeface="微软雅黑" panose="020B0503020204020204" pitchFamily="34" charset="-122"/>
              </a:rPr>
              <a:t>文本</a:t>
            </a:r>
          </a:p>
        </p:txBody>
      </p:sp>
      <p:sp>
        <p:nvSpPr>
          <p:cNvPr id="157" name="矩形: 圆角 8">
            <a:extLst>
              <a:ext uri="{FF2B5EF4-FFF2-40B4-BE49-F238E27FC236}">
                <a16:creationId xmlns:a16="http://schemas.microsoft.com/office/drawing/2014/main" id="{151F28A9-D2C7-4658-9483-F4E0638353B0}"/>
              </a:ext>
            </a:extLst>
          </p:cNvPr>
          <p:cNvSpPr/>
          <p:nvPr/>
        </p:nvSpPr>
        <p:spPr>
          <a:xfrm>
            <a:off x="5148159" y="3191907"/>
            <a:ext cx="899323" cy="899323"/>
          </a:xfrm>
          <a:prstGeom prst="roundRect">
            <a:avLst/>
          </a:prstGeom>
          <a:solidFill>
            <a:srgbClr val="58C4B8"/>
          </a:solidFill>
          <a:ln w="5080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1" b="1" dirty="0">
                <a:solidFill>
                  <a:schemeClr val="bg1"/>
                </a:solidFill>
                <a:latin typeface="微软雅黑" panose="020B0503020204020204" pitchFamily="34" charset="-122"/>
                <a:ea typeface="微软雅黑" panose="020B0503020204020204" pitchFamily="34" charset="-122"/>
              </a:rPr>
              <a:t>添加</a:t>
            </a:r>
            <a:endParaRPr lang="en-US" altLang="zh-CN" sz="2131" b="1" dirty="0">
              <a:solidFill>
                <a:schemeClr val="bg1"/>
              </a:solidFill>
              <a:latin typeface="微软雅黑" panose="020B0503020204020204" pitchFamily="34" charset="-122"/>
              <a:ea typeface="微软雅黑" panose="020B0503020204020204" pitchFamily="34" charset="-122"/>
            </a:endParaRPr>
          </a:p>
          <a:p>
            <a:r>
              <a:rPr lang="zh-CN" altLang="en-US" sz="2131" b="1" dirty="0">
                <a:solidFill>
                  <a:schemeClr val="bg1"/>
                </a:solidFill>
                <a:latin typeface="微软雅黑" panose="020B0503020204020204" pitchFamily="34" charset="-122"/>
                <a:ea typeface="微软雅黑" panose="020B0503020204020204" pitchFamily="34" charset="-122"/>
              </a:rPr>
              <a:t>文本</a:t>
            </a:r>
          </a:p>
        </p:txBody>
      </p:sp>
      <p:sp>
        <p:nvSpPr>
          <p:cNvPr id="158" name="矩形: 圆角 9">
            <a:extLst>
              <a:ext uri="{FF2B5EF4-FFF2-40B4-BE49-F238E27FC236}">
                <a16:creationId xmlns:a16="http://schemas.microsoft.com/office/drawing/2014/main" id="{A0304524-6646-4C10-B2FE-C3A40733CB87}"/>
              </a:ext>
            </a:extLst>
          </p:cNvPr>
          <p:cNvSpPr/>
          <p:nvPr/>
        </p:nvSpPr>
        <p:spPr>
          <a:xfrm>
            <a:off x="5148159" y="4321905"/>
            <a:ext cx="899323" cy="899323"/>
          </a:xfrm>
          <a:prstGeom prst="roundRect">
            <a:avLst/>
          </a:prstGeom>
          <a:solidFill>
            <a:schemeClr val="accent4"/>
          </a:solidFill>
          <a:ln w="50800">
            <a:noFill/>
          </a:ln>
          <a:effectLst>
            <a:outerShdw blurRad="88900" dist="75434" dir="2699985" rotWithShape="0">
              <a:scrgbClr r="0" g="0" b="0">
                <a:alpha val="23000"/>
              </a:sc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131" b="1" dirty="0">
                <a:solidFill>
                  <a:schemeClr val="bg1"/>
                </a:solidFill>
                <a:latin typeface="微软雅黑" panose="020B0503020204020204" pitchFamily="34" charset="-122"/>
                <a:ea typeface="微软雅黑" panose="020B0503020204020204" pitchFamily="34" charset="-122"/>
              </a:rPr>
              <a:t>添加</a:t>
            </a:r>
            <a:endParaRPr lang="en-US" altLang="zh-CN" sz="2131" b="1" dirty="0">
              <a:solidFill>
                <a:schemeClr val="bg1"/>
              </a:solidFill>
              <a:latin typeface="微软雅黑" panose="020B0503020204020204" pitchFamily="34" charset="-122"/>
              <a:ea typeface="微软雅黑" panose="020B0503020204020204" pitchFamily="34" charset="-122"/>
            </a:endParaRPr>
          </a:p>
          <a:p>
            <a:r>
              <a:rPr lang="zh-CN" altLang="en-US" sz="2131" b="1" dirty="0">
                <a:solidFill>
                  <a:schemeClr val="bg1"/>
                </a:solidFill>
                <a:latin typeface="微软雅黑" panose="020B0503020204020204" pitchFamily="34" charset="-122"/>
                <a:ea typeface="微软雅黑" panose="020B0503020204020204" pitchFamily="34" charset="-122"/>
              </a:rPr>
              <a:t>文本</a:t>
            </a:r>
          </a:p>
        </p:txBody>
      </p:sp>
      <p:sp>
        <p:nvSpPr>
          <p:cNvPr id="159" name="矩形 158">
            <a:extLst>
              <a:ext uri="{FF2B5EF4-FFF2-40B4-BE49-F238E27FC236}">
                <a16:creationId xmlns:a16="http://schemas.microsoft.com/office/drawing/2014/main" id="{B75C2E40-F567-4A7E-8A18-B676692BCF17}"/>
              </a:ext>
            </a:extLst>
          </p:cNvPr>
          <p:cNvSpPr/>
          <p:nvPr/>
        </p:nvSpPr>
        <p:spPr>
          <a:xfrm>
            <a:off x="6361009" y="2266184"/>
            <a:ext cx="3948773" cy="461408"/>
          </a:xfrm>
          <a:prstGeom prst="rect">
            <a:avLst/>
          </a:prstGeom>
        </p:spPr>
        <p:txBody>
          <a:bodyPr wrap="square">
            <a:spAutoFit/>
          </a:bodyPr>
          <a:lstStyle/>
          <a:p>
            <a:r>
              <a:rPr lang="zh-CN" altLang="en-US" sz="1199" dirty="0">
                <a:solidFill>
                  <a:schemeClr val="bg1">
                    <a:lumMod val="50000"/>
                  </a:schemeClr>
                </a:solidFill>
                <a:ea typeface="微软雅黑" panose="020B0503020204020204" pitchFamily="34" charset="-122"/>
              </a:rPr>
              <a:t>在此添加标题描述，字数不用太多，简明扼要的归纳描述要点关键词；在此添加标题描述，字数不用太多，</a:t>
            </a:r>
          </a:p>
        </p:txBody>
      </p:sp>
      <p:sp>
        <p:nvSpPr>
          <p:cNvPr id="160" name="矩形 159">
            <a:extLst>
              <a:ext uri="{FF2B5EF4-FFF2-40B4-BE49-F238E27FC236}">
                <a16:creationId xmlns:a16="http://schemas.microsoft.com/office/drawing/2014/main" id="{89A88BCE-4B63-4EDE-BD01-E5605665ED27}"/>
              </a:ext>
            </a:extLst>
          </p:cNvPr>
          <p:cNvSpPr/>
          <p:nvPr/>
        </p:nvSpPr>
        <p:spPr>
          <a:xfrm>
            <a:off x="6361009" y="3410908"/>
            <a:ext cx="3948773" cy="461408"/>
          </a:xfrm>
          <a:prstGeom prst="rect">
            <a:avLst/>
          </a:prstGeom>
        </p:spPr>
        <p:txBody>
          <a:bodyPr wrap="square">
            <a:spAutoFit/>
          </a:bodyPr>
          <a:lstStyle/>
          <a:p>
            <a:r>
              <a:rPr lang="zh-CN" altLang="en-US" sz="1199" dirty="0">
                <a:solidFill>
                  <a:schemeClr val="bg1">
                    <a:lumMod val="50000"/>
                  </a:schemeClr>
                </a:solidFill>
                <a:ea typeface="微软雅黑" panose="020B0503020204020204" pitchFamily="34" charset="-122"/>
              </a:rPr>
              <a:t>在此添加标题描述，字数不用太多，简明扼要的归纳描述要点关键词；在此添加标题描述，字数不用太多，</a:t>
            </a:r>
          </a:p>
        </p:txBody>
      </p:sp>
      <p:sp>
        <p:nvSpPr>
          <p:cNvPr id="161" name="矩形 160">
            <a:extLst>
              <a:ext uri="{FF2B5EF4-FFF2-40B4-BE49-F238E27FC236}">
                <a16:creationId xmlns:a16="http://schemas.microsoft.com/office/drawing/2014/main" id="{36E3A16F-0CD3-418A-A139-7FA268C4877C}"/>
              </a:ext>
            </a:extLst>
          </p:cNvPr>
          <p:cNvSpPr/>
          <p:nvPr/>
        </p:nvSpPr>
        <p:spPr>
          <a:xfrm>
            <a:off x="6361009" y="4555633"/>
            <a:ext cx="3948773" cy="461408"/>
          </a:xfrm>
          <a:prstGeom prst="rect">
            <a:avLst/>
          </a:prstGeom>
        </p:spPr>
        <p:txBody>
          <a:bodyPr wrap="square">
            <a:spAutoFit/>
          </a:bodyPr>
          <a:lstStyle/>
          <a:p>
            <a:r>
              <a:rPr lang="zh-CN" altLang="en-US" sz="1199" dirty="0">
                <a:solidFill>
                  <a:schemeClr val="bg1">
                    <a:lumMod val="50000"/>
                  </a:schemeClr>
                </a:solidFill>
                <a:ea typeface="微软雅黑" panose="020B0503020204020204" pitchFamily="34" charset="-122"/>
              </a:rPr>
              <a:t>在此添加标题描述，字数不用太多，简明扼要的归纳描述要点关键词；在此添加标题描述，字数不用太多，</a:t>
            </a:r>
          </a:p>
        </p:txBody>
      </p:sp>
      <p:sp>
        <p:nvSpPr>
          <p:cNvPr id="15" name="文本框 25">
            <a:extLst>
              <a:ext uri="{FF2B5EF4-FFF2-40B4-BE49-F238E27FC236}">
                <a16:creationId xmlns:a16="http://schemas.microsoft.com/office/drawing/2014/main" id="{93740E2F-4EDD-C541-845A-8402E98C87E9}"/>
              </a:ext>
            </a:extLst>
          </p:cNvPr>
          <p:cNvSpPr txBox="1"/>
          <p:nvPr/>
        </p:nvSpPr>
        <p:spPr>
          <a:xfrm>
            <a:off x="4204119" y="672158"/>
            <a:ext cx="4086311"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Comparison Risk Measures</a:t>
            </a:r>
            <a:endParaRPr kumimoji="1" lang="zh-CN" alt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1662319"/>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151"/>
                                        </p:tgtEl>
                                        <p:attrNameLst>
                                          <p:attrName>style.visibility</p:attrName>
                                        </p:attrNameLst>
                                      </p:cBhvr>
                                      <p:to>
                                        <p:strVal val="visible"/>
                                      </p:to>
                                    </p:set>
                                    <p:animEffect transition="in" filter="fade">
                                      <p:cBhvr>
                                        <p:cTn id="7" dur="500"/>
                                        <p:tgtEl>
                                          <p:spTgt spid="151"/>
                                        </p:tgtEl>
                                      </p:cBhvr>
                                    </p:animEffect>
                                  </p:childTnLst>
                                </p:cTn>
                              </p:par>
                              <p:par>
                                <p:cTn id="8" presetID="35" presetClass="path" presetSubtype="0" decel="100000" fill="hold" grpId="1" nodeType="withEffect">
                                  <p:stCondLst>
                                    <p:cond delay="750"/>
                                  </p:stCondLst>
                                  <p:childTnLst>
                                    <p:animMotion origin="layout" path="M -0.00065 -0.00232 L -0.13307 -0.00348 " pathEditMode="relative" rAng="0" ptsTypes="AA">
                                      <p:cBhvr>
                                        <p:cTn id="9" dur="1000" spd="-100000" fill="hold"/>
                                        <p:tgtEl>
                                          <p:spTgt spid="151"/>
                                        </p:tgtEl>
                                        <p:attrNameLst>
                                          <p:attrName>ppt_x</p:attrName>
                                          <p:attrName>ppt_y</p:attrName>
                                        </p:attrNameLst>
                                      </p:cBhvr>
                                      <p:rCtr x="-6628" y="-69"/>
                                    </p:animMotion>
                                  </p:childTnLst>
                                </p:cTn>
                              </p:par>
                              <p:par>
                                <p:cTn id="10" presetID="22" presetClass="entr" presetSubtype="8" fill="hold" nodeType="withEffect">
                                  <p:stCondLst>
                                    <p:cond delay="1500"/>
                                  </p:stCondLst>
                                  <p:childTnLst>
                                    <p:set>
                                      <p:cBhvr>
                                        <p:cTn id="11" dur="1" fill="hold">
                                          <p:stCondLst>
                                            <p:cond delay="0"/>
                                          </p:stCondLst>
                                        </p:cTn>
                                        <p:tgtEl>
                                          <p:spTgt spid="152"/>
                                        </p:tgtEl>
                                        <p:attrNameLst>
                                          <p:attrName>style.visibility</p:attrName>
                                        </p:attrNameLst>
                                      </p:cBhvr>
                                      <p:to>
                                        <p:strVal val="visible"/>
                                      </p:to>
                                    </p:set>
                                    <p:animEffect transition="in" filter="wipe(left)">
                                      <p:cBhvr>
                                        <p:cTn id="12" dur="500"/>
                                        <p:tgtEl>
                                          <p:spTgt spid="152"/>
                                        </p:tgtEl>
                                      </p:cBhvr>
                                    </p:animEffect>
                                  </p:childTnLst>
                                </p:cTn>
                              </p:par>
                              <p:par>
                                <p:cTn id="13" presetID="10" presetClass="entr" presetSubtype="0" fill="hold" grpId="0" nodeType="withEffect">
                                  <p:stCondLst>
                                    <p:cond delay="175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63" presetClass="path" presetSubtype="0" decel="100000" fill="hold" grpId="1" nodeType="withEffect">
                                  <p:stCondLst>
                                    <p:cond delay="1750"/>
                                  </p:stCondLst>
                                  <p:childTnLst>
                                    <p:animMotion origin="layout" path="M -4.58333E-6 -3.7037E-6 L 0.1125 -0.00023 " pathEditMode="relative" rAng="0" ptsTypes="AA">
                                      <p:cBhvr>
                                        <p:cTn id="17" dur="1000" spd="-100000" fill="hold"/>
                                        <p:tgtEl>
                                          <p:spTgt spid="156"/>
                                        </p:tgtEl>
                                        <p:attrNameLst>
                                          <p:attrName>ppt_x</p:attrName>
                                          <p:attrName>ppt_y</p:attrName>
                                        </p:attrNameLst>
                                      </p:cBhvr>
                                      <p:rCtr x="5625" y="-23"/>
                                    </p:animMotion>
                                  </p:childTnLst>
                                </p:cTn>
                              </p:par>
                              <p:par>
                                <p:cTn id="18" presetID="10" presetClass="entr" presetSubtype="0" fill="hold" grpId="0" nodeType="withEffect">
                                  <p:stCondLst>
                                    <p:cond delay="1850"/>
                                  </p:stCondLst>
                                  <p:childTnLst>
                                    <p:set>
                                      <p:cBhvr>
                                        <p:cTn id="19" dur="1" fill="hold">
                                          <p:stCondLst>
                                            <p:cond delay="0"/>
                                          </p:stCondLst>
                                        </p:cTn>
                                        <p:tgtEl>
                                          <p:spTgt spid="157"/>
                                        </p:tgtEl>
                                        <p:attrNameLst>
                                          <p:attrName>style.visibility</p:attrName>
                                        </p:attrNameLst>
                                      </p:cBhvr>
                                      <p:to>
                                        <p:strVal val="visible"/>
                                      </p:to>
                                    </p:set>
                                    <p:animEffect transition="in" filter="fade">
                                      <p:cBhvr>
                                        <p:cTn id="20" dur="500"/>
                                        <p:tgtEl>
                                          <p:spTgt spid="157"/>
                                        </p:tgtEl>
                                      </p:cBhvr>
                                    </p:animEffect>
                                  </p:childTnLst>
                                </p:cTn>
                              </p:par>
                              <p:par>
                                <p:cTn id="21" presetID="63" presetClass="path" presetSubtype="0" decel="100000" fill="hold" grpId="1" nodeType="withEffect">
                                  <p:stCondLst>
                                    <p:cond delay="1850"/>
                                  </p:stCondLst>
                                  <p:childTnLst>
                                    <p:animMotion origin="layout" path="M -4.58333E-6 1.48148E-6 L 0.1125 -0.00023 " pathEditMode="relative" rAng="0" ptsTypes="AA">
                                      <p:cBhvr>
                                        <p:cTn id="22" dur="1000" spd="-100000" fill="hold"/>
                                        <p:tgtEl>
                                          <p:spTgt spid="157"/>
                                        </p:tgtEl>
                                        <p:attrNameLst>
                                          <p:attrName>ppt_x</p:attrName>
                                          <p:attrName>ppt_y</p:attrName>
                                        </p:attrNameLst>
                                      </p:cBhvr>
                                      <p:rCtr x="5625" y="-23"/>
                                    </p:animMotion>
                                  </p:childTnLst>
                                </p:cTn>
                              </p:par>
                              <p:par>
                                <p:cTn id="23" presetID="10" presetClass="entr" presetSubtype="0" fill="hold" grpId="0" nodeType="withEffect">
                                  <p:stCondLst>
                                    <p:cond delay="1950"/>
                                  </p:stCondLst>
                                  <p:childTnLst>
                                    <p:set>
                                      <p:cBhvr>
                                        <p:cTn id="24" dur="1" fill="hold">
                                          <p:stCondLst>
                                            <p:cond delay="0"/>
                                          </p:stCondLst>
                                        </p:cTn>
                                        <p:tgtEl>
                                          <p:spTgt spid="158"/>
                                        </p:tgtEl>
                                        <p:attrNameLst>
                                          <p:attrName>style.visibility</p:attrName>
                                        </p:attrNameLst>
                                      </p:cBhvr>
                                      <p:to>
                                        <p:strVal val="visible"/>
                                      </p:to>
                                    </p:set>
                                    <p:animEffect transition="in" filter="fade">
                                      <p:cBhvr>
                                        <p:cTn id="25" dur="500"/>
                                        <p:tgtEl>
                                          <p:spTgt spid="158"/>
                                        </p:tgtEl>
                                      </p:cBhvr>
                                    </p:animEffect>
                                  </p:childTnLst>
                                </p:cTn>
                              </p:par>
                              <p:par>
                                <p:cTn id="26" presetID="63" presetClass="path" presetSubtype="0" decel="100000" fill="hold" grpId="1" nodeType="withEffect">
                                  <p:stCondLst>
                                    <p:cond delay="1950"/>
                                  </p:stCondLst>
                                  <p:childTnLst>
                                    <p:animMotion origin="layout" path="M -4.58333E-6 -1.85185E-6 L 0.1125 -0.00023 " pathEditMode="relative" rAng="0" ptsTypes="AA">
                                      <p:cBhvr>
                                        <p:cTn id="27" dur="1000" spd="-100000" fill="hold"/>
                                        <p:tgtEl>
                                          <p:spTgt spid="158"/>
                                        </p:tgtEl>
                                        <p:attrNameLst>
                                          <p:attrName>ppt_x</p:attrName>
                                          <p:attrName>ppt_y</p:attrName>
                                        </p:attrNameLst>
                                      </p:cBhvr>
                                      <p:rCtr x="5625" y="-23"/>
                                    </p:animMotion>
                                  </p:childTnLst>
                                </p:cTn>
                              </p:par>
                              <p:par>
                                <p:cTn id="28" presetID="10" presetClass="entr" presetSubtype="0" fill="hold" grpId="0" nodeType="withEffect">
                                  <p:stCondLst>
                                    <p:cond delay="2500"/>
                                  </p:stCondLst>
                                  <p:childTnLst>
                                    <p:set>
                                      <p:cBhvr>
                                        <p:cTn id="29" dur="1" fill="hold">
                                          <p:stCondLst>
                                            <p:cond delay="0"/>
                                          </p:stCondLst>
                                        </p:cTn>
                                        <p:tgtEl>
                                          <p:spTgt spid="159"/>
                                        </p:tgtEl>
                                        <p:attrNameLst>
                                          <p:attrName>style.visibility</p:attrName>
                                        </p:attrNameLst>
                                      </p:cBhvr>
                                      <p:to>
                                        <p:strVal val="visible"/>
                                      </p:to>
                                    </p:set>
                                    <p:animEffect transition="in" filter="fade">
                                      <p:cBhvr>
                                        <p:cTn id="30" dur="500"/>
                                        <p:tgtEl>
                                          <p:spTgt spid="159"/>
                                        </p:tgtEl>
                                      </p:cBhvr>
                                    </p:animEffect>
                                  </p:childTnLst>
                                </p:cTn>
                              </p:par>
                              <p:par>
                                <p:cTn id="31" presetID="10" presetClass="entr" presetSubtype="0" fill="hold" grpId="0" nodeType="withEffect">
                                  <p:stCondLst>
                                    <p:cond delay="2500"/>
                                  </p:stCondLst>
                                  <p:childTnLst>
                                    <p:set>
                                      <p:cBhvr>
                                        <p:cTn id="32" dur="1" fill="hold">
                                          <p:stCondLst>
                                            <p:cond delay="0"/>
                                          </p:stCondLst>
                                        </p:cTn>
                                        <p:tgtEl>
                                          <p:spTgt spid="160"/>
                                        </p:tgtEl>
                                        <p:attrNameLst>
                                          <p:attrName>style.visibility</p:attrName>
                                        </p:attrNameLst>
                                      </p:cBhvr>
                                      <p:to>
                                        <p:strVal val="visible"/>
                                      </p:to>
                                    </p:set>
                                    <p:animEffect transition="in" filter="fade">
                                      <p:cBhvr>
                                        <p:cTn id="33" dur="500"/>
                                        <p:tgtEl>
                                          <p:spTgt spid="160"/>
                                        </p:tgtEl>
                                      </p:cBhvr>
                                    </p:animEffect>
                                  </p:childTnLst>
                                </p:cTn>
                              </p:par>
                              <p:par>
                                <p:cTn id="34" presetID="10" presetClass="entr" presetSubtype="0" fill="hold" grpId="0" nodeType="withEffect">
                                  <p:stCondLst>
                                    <p:cond delay="2500"/>
                                  </p:stCondLst>
                                  <p:childTnLst>
                                    <p:set>
                                      <p:cBhvr>
                                        <p:cTn id="35" dur="1" fill="hold">
                                          <p:stCondLst>
                                            <p:cond delay="0"/>
                                          </p:stCondLst>
                                        </p:cTn>
                                        <p:tgtEl>
                                          <p:spTgt spid="161"/>
                                        </p:tgtEl>
                                        <p:attrNameLst>
                                          <p:attrName>style.visibility</p:attrName>
                                        </p:attrNameLst>
                                      </p:cBhvr>
                                      <p:to>
                                        <p:strVal val="visible"/>
                                      </p:to>
                                    </p:set>
                                    <p:animEffect transition="in" filter="fade">
                                      <p:cBhvr>
                                        <p:cTn id="36" dur="500"/>
                                        <p:tgtEl>
                                          <p:spTgt spid="161"/>
                                        </p:tgtEl>
                                      </p:cBhvr>
                                    </p:animEffect>
                                  </p:childTnLst>
                                </p:cTn>
                              </p:par>
                              <p:par>
                                <p:cTn id="37" presetID="10" presetClass="entr" presetSubtype="0" fill="hold" grpId="0" nodeType="withEffect">
                                  <p:stCondLst>
                                    <p:cond delay="3000"/>
                                  </p:stCondLst>
                                  <p:childTnLst>
                                    <p:set>
                                      <p:cBhvr>
                                        <p:cTn id="38" dur="1" fill="hold">
                                          <p:stCondLst>
                                            <p:cond delay="0"/>
                                          </p:stCondLst>
                                        </p:cTn>
                                        <p:tgtEl>
                                          <p:spTgt spid="150"/>
                                        </p:tgtEl>
                                        <p:attrNameLst>
                                          <p:attrName>style.visibility</p:attrName>
                                        </p:attrNameLst>
                                      </p:cBhvr>
                                      <p:to>
                                        <p:strVal val="visible"/>
                                      </p:to>
                                    </p:set>
                                    <p:animEffect transition="in" filter="fade">
                                      <p:cBhvr>
                                        <p:cTn id="39" dur="500"/>
                                        <p:tgtEl>
                                          <p:spTgt spid="150"/>
                                        </p:tgtEl>
                                      </p:cBhvr>
                                    </p:animEffect>
                                  </p:childTnLst>
                                </p:cTn>
                              </p:par>
                              <p:par>
                                <p:cTn id="40" presetID="42" presetClass="path" presetSubtype="0" decel="100000" fill="hold" grpId="1" nodeType="withEffect">
                                  <p:stCondLst>
                                    <p:cond delay="3000"/>
                                  </p:stCondLst>
                                  <p:childTnLst>
                                    <p:animMotion origin="layout" path="M 2.70833E-6 -3.7037E-6 L 0.00065 0.11574 " pathEditMode="relative" rAng="0" ptsTypes="AA">
                                      <p:cBhvr>
                                        <p:cTn id="41" dur="750" spd="-100000" fill="hold"/>
                                        <p:tgtEl>
                                          <p:spTgt spid="150"/>
                                        </p:tgtEl>
                                        <p:attrNameLst>
                                          <p:attrName>ppt_x</p:attrName>
                                          <p:attrName>ppt_y</p:attrName>
                                        </p:attrNameLst>
                                      </p:cBhvr>
                                      <p:rCtr x="26" y="5787"/>
                                    </p:animMotion>
                                  </p:childTnLst>
                                </p:cTn>
                              </p:par>
                            </p:childTnLst>
                          </p:cTn>
                        </p:par>
                        <p:par>
                          <p:cTn id="42" fill="hold">
                            <p:stCondLst>
                              <p:cond delay="3750"/>
                            </p:stCondLst>
                            <p:childTnLst>
                              <p:par>
                                <p:cTn id="43" presetID="42" presetClass="entr" presetSubtype="0" fill="hold" grpId="0" nodeType="afterEffect">
                                  <p:stCondLst>
                                    <p:cond delay="0"/>
                                  </p:stCondLst>
                                  <p:iterate type="lt">
                                    <p:tmPct val="10000"/>
                                  </p:iterate>
                                  <p:childTnLst>
                                    <p:set>
                                      <p:cBhvr>
                                        <p:cTn id="44" dur="1" fill="hold">
                                          <p:stCondLst>
                                            <p:cond delay="0"/>
                                          </p:stCondLst>
                                        </p:cTn>
                                        <p:tgtEl>
                                          <p:spTgt spid="15"/>
                                        </p:tgtEl>
                                        <p:attrNameLst>
                                          <p:attrName>style.visibility</p:attrName>
                                        </p:attrNameLst>
                                      </p:cBhvr>
                                      <p:to>
                                        <p:strVal val="visible"/>
                                      </p:to>
                                    </p:set>
                                    <p:animEffect transition="in" filter="fade">
                                      <p:cBhvr>
                                        <p:cTn id="45" dur="1000"/>
                                        <p:tgtEl>
                                          <p:spTgt spid="15"/>
                                        </p:tgtEl>
                                      </p:cBhvr>
                                    </p:animEffect>
                                    <p:anim calcmode="lin" valueType="num">
                                      <p:cBhvr>
                                        <p:cTn id="46" dur="1000" fill="hold"/>
                                        <p:tgtEl>
                                          <p:spTgt spid="15"/>
                                        </p:tgtEl>
                                        <p:attrNameLst>
                                          <p:attrName>ppt_x</p:attrName>
                                        </p:attrNameLst>
                                      </p:cBhvr>
                                      <p:tavLst>
                                        <p:tav tm="0">
                                          <p:val>
                                            <p:strVal val="#ppt_x"/>
                                          </p:val>
                                        </p:tav>
                                        <p:tav tm="100000">
                                          <p:val>
                                            <p:strVal val="#ppt_x"/>
                                          </p:val>
                                        </p:tav>
                                      </p:tavLst>
                                    </p:anim>
                                    <p:anim calcmode="lin" valueType="num">
                                      <p:cBhvr>
                                        <p:cTn id="47"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p:bldP spid="150" grpId="1"/>
      <p:bldP spid="151" grpId="0" animBg="1"/>
      <p:bldP spid="151" grpId="1" animBg="1"/>
      <p:bldP spid="156" grpId="0" animBg="1"/>
      <p:bldP spid="156" grpId="1" animBg="1"/>
      <p:bldP spid="157" grpId="0" animBg="1"/>
      <p:bldP spid="157" grpId="1" animBg="1"/>
      <p:bldP spid="158" grpId="0" animBg="1"/>
      <p:bldP spid="158" grpId="1" animBg="1"/>
      <p:bldP spid="159" grpId="0"/>
      <p:bldP spid="160" grpId="0"/>
      <p:bldP spid="161"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直角三角形 3"/>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Calibri" panose="020F0502020204030204" pitchFamily="34" charset="0"/>
              <a:cs typeface="Calibri" panose="020F0502020204030204" pitchFamily="34" charset="0"/>
            </a:endParaRPr>
          </a:p>
        </p:txBody>
      </p:sp>
      <p:sp>
        <p:nvSpPr>
          <p:cNvPr id="5" name="直角三角形 4"/>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latin typeface="Calibri" panose="020F0502020204030204" pitchFamily="34" charset="0"/>
              <a:cs typeface="Calibri" panose="020F0502020204030204" pitchFamily="34" charset="0"/>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8844" b="61520"/>
          <a:stretch/>
        </p:blipFill>
        <p:spPr>
          <a:xfrm>
            <a:off x="4489796" y="0"/>
            <a:ext cx="7702204" cy="1508760"/>
          </a:xfrm>
          <a:prstGeom prst="rect">
            <a:avLst/>
          </a:prstGeom>
        </p:spPr>
      </p:pic>
      <p:sp>
        <p:nvSpPr>
          <p:cNvPr id="7" name="椭圆 6"/>
          <p:cNvSpPr/>
          <p:nvPr/>
        </p:nvSpPr>
        <p:spPr>
          <a:xfrm>
            <a:off x="4993964" y="2151402"/>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3200" b="1" dirty="0">
                <a:latin typeface="Calibri" panose="020F0502020204030204" pitchFamily="34" charset="0"/>
                <a:ea typeface="微软雅黑" pitchFamily="34" charset="-122"/>
                <a:cs typeface="Calibri" panose="020F0502020204030204" pitchFamily="34" charset="0"/>
              </a:rPr>
              <a:t>PART 1</a:t>
            </a:r>
            <a:endParaRPr lang="zh-CN" altLang="en-US" sz="3200" b="1" dirty="0">
              <a:latin typeface="Calibri" panose="020F0502020204030204" pitchFamily="34" charset="0"/>
              <a:ea typeface="微软雅黑" pitchFamily="34" charset="-122"/>
              <a:cs typeface="Calibri" panose="020F0502020204030204" pitchFamily="34" charset="0"/>
            </a:endParaRPr>
          </a:p>
        </p:txBody>
      </p:sp>
      <p:sp>
        <p:nvSpPr>
          <p:cNvPr id="8" name="矩形 7"/>
          <p:cNvSpPr/>
          <p:nvPr/>
        </p:nvSpPr>
        <p:spPr>
          <a:xfrm>
            <a:off x="3772485" y="4262288"/>
            <a:ext cx="4307365" cy="615553"/>
          </a:xfrm>
          <a:prstGeom prst="rect">
            <a:avLst/>
          </a:prstGeom>
        </p:spPr>
        <p:txBody>
          <a:bodyPr wrap="square" lIns="0" tIns="0" rIns="0" bIns="0">
            <a:spAutoFit/>
          </a:bodyPr>
          <a:lstStyle/>
          <a:p>
            <a:pPr lvl="0" algn="ctr"/>
            <a:r>
              <a:rPr lang="en-US" altLang="zh-CN" sz="4000" b="1" dirty="0">
                <a:solidFill>
                  <a:schemeClr val="bg1">
                    <a:lumMod val="50000"/>
                  </a:schemeClr>
                </a:solidFill>
                <a:latin typeface="Calibri" panose="020F0502020204030204" pitchFamily="34" charset="0"/>
                <a:ea typeface="微软雅黑" pitchFamily="34" charset="-122"/>
                <a:cs typeface="Calibri" panose="020F0502020204030204" pitchFamily="34" charset="0"/>
              </a:rPr>
              <a:t>Time Series Analysis</a:t>
            </a:r>
            <a:endParaRPr lang="zh-CN" altLang="zh-CN" sz="4000" b="1" dirty="0">
              <a:solidFill>
                <a:schemeClr val="bg1">
                  <a:lumMod val="50000"/>
                </a:schemeClr>
              </a:solidFill>
              <a:latin typeface="Calibri" panose="020F0502020204030204" pitchFamily="34" charset="0"/>
              <a:ea typeface="微软雅黑" pitchFamily="34" charset="-122"/>
              <a:cs typeface="Calibri" panose="020F0502020204030204" pitchFamily="34" charset="0"/>
            </a:endParaRPr>
          </a:p>
        </p:txBody>
      </p:sp>
      <p:sp>
        <p:nvSpPr>
          <p:cNvPr id="9" name="文本框 10">
            <a:extLst>
              <a:ext uri="{FF2B5EF4-FFF2-40B4-BE49-F238E27FC236}">
                <a16:creationId xmlns:a16="http://schemas.microsoft.com/office/drawing/2014/main" id="{FAE56C20-600B-D34A-88F1-4B5B107510BB}"/>
              </a:ext>
            </a:extLst>
          </p:cNvPr>
          <p:cNvSpPr txBox="1"/>
          <p:nvPr/>
        </p:nvSpPr>
        <p:spPr>
          <a:xfrm>
            <a:off x="2362466" y="5106053"/>
            <a:ext cx="7127402" cy="523220"/>
          </a:xfrm>
          <a:prstGeom prst="rect">
            <a:avLst/>
          </a:prstGeom>
          <a:noFill/>
        </p:spPr>
        <p:txBody>
          <a:bodyPr wrap="square" rtlCol="0">
            <a:spAutoFit/>
          </a:bodyPr>
          <a:lstStyle/>
          <a:p>
            <a:r>
              <a:rPr lang="en-US" altLang="zh-CN" sz="1400" dirty="0">
                <a:solidFill>
                  <a:schemeClr val="bg1">
                    <a:lumMod val="50000"/>
                  </a:schemeClr>
                </a:solidFill>
                <a:latin typeface="Calibri" panose="020F0502020204030204" pitchFamily="34" charset="0"/>
                <a:cs typeface="Calibri" panose="020F0502020204030204" pitchFamily="34" charset="0"/>
              </a:rPr>
              <a:t>Part I concentrates on investigating the pattern with time and applies various models to find the best one. Then do out-of-sample forecasts for the series using the final model. </a:t>
            </a:r>
            <a:endParaRPr lang="zh-CN" altLang="en-US" sz="1400"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9246386"/>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trips(downLeft)">
                                      <p:cBhvr>
                                        <p:cTn id="10" dur="500"/>
                                        <p:tgtEl>
                                          <p:spTgt spid="4"/>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par>
                          <p:cTn id="15" fill="hold">
                            <p:stCondLst>
                              <p:cond delay="1000"/>
                            </p:stCondLst>
                            <p:childTnLst>
                              <p:par>
                                <p:cTn id="16" presetID="23" presetClass="entr" presetSubtype="16"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childTnLst>
                                </p:cTn>
                              </p:par>
                            </p:childTnLst>
                          </p:cTn>
                        </p:par>
                        <p:par>
                          <p:cTn id="20" fill="hold">
                            <p:stCondLst>
                              <p:cond delay="1500"/>
                            </p:stCondLst>
                            <p:childTnLst>
                              <p:par>
                                <p:cTn id="21" presetID="25"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26" dur="1000" fill="hold"/>
                                        <p:tgtEl>
                                          <p:spTgt spid="8"/>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8"/>
                                        </p:tgtEl>
                                      </p:cBhvr>
                                    </p:animEffect>
                                  </p:childTnLst>
                                </p:cTn>
                              </p:par>
                            </p:childTnLst>
                          </p:cTn>
                        </p:par>
                        <p:par>
                          <p:cTn id="31" fill="hold">
                            <p:stCondLst>
                              <p:cond delay="2500"/>
                            </p:stCondLst>
                            <p:childTnLst>
                              <p:par>
                                <p:cTn id="32" presetID="2" presetClass="entr" presetSubtype="4"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additive="base">
                                        <p:cTn id="34" dur="500" fill="hold"/>
                                        <p:tgtEl>
                                          <p:spTgt spid="9"/>
                                        </p:tgtEl>
                                        <p:attrNameLst>
                                          <p:attrName>ppt_x</p:attrName>
                                        </p:attrNameLst>
                                      </p:cBhvr>
                                      <p:tavLst>
                                        <p:tav tm="0">
                                          <p:val>
                                            <p:strVal val="#ppt_x"/>
                                          </p:val>
                                        </p:tav>
                                        <p:tav tm="100000">
                                          <p:val>
                                            <p:strVal val="#ppt_x"/>
                                          </p:val>
                                        </p:tav>
                                      </p:tavLst>
                                    </p:anim>
                                    <p:anim calcmode="lin" valueType="num">
                                      <p:cBhvr additive="base">
                                        <p:cTn id="35"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89612" y="658906"/>
            <a:ext cx="3416320" cy="523220"/>
          </a:xfrm>
          <a:prstGeom prst="rect">
            <a:avLst/>
          </a:prstGeom>
          <a:noFill/>
        </p:spPr>
        <p:txBody>
          <a:bodyPr wrap="none" rtlCol="0">
            <a:spAutoFit/>
          </a:bodyPr>
          <a:lstStyle/>
          <a:p>
            <a:r>
              <a:rPr kumimoji="1" lang="zh-CN" altLang="en-US" sz="2800" dirty="0">
                <a:solidFill>
                  <a:schemeClr val="bg1"/>
                </a:solidFill>
                <a:latin typeface="Calibri" panose="020F0502020204030204" pitchFamily="34" charset="0"/>
                <a:cs typeface="Calibri" panose="020F0502020204030204" pitchFamily="34" charset="0"/>
              </a:rPr>
              <a:t>单击这里输入大标题</a:t>
            </a:r>
          </a:p>
        </p:txBody>
      </p:sp>
      <p:grpSp>
        <p:nvGrpSpPr>
          <p:cNvPr id="3" name="组合 1"/>
          <p:cNvGrpSpPr/>
          <p:nvPr/>
        </p:nvGrpSpPr>
        <p:grpSpPr>
          <a:xfrm>
            <a:off x="1341311" y="2241329"/>
            <a:ext cx="2948301" cy="3187257"/>
            <a:chOff x="919603" y="1403475"/>
            <a:chExt cx="2669907" cy="2886299"/>
          </a:xfrm>
        </p:grpSpPr>
        <p:grpSp>
          <p:nvGrpSpPr>
            <p:cNvPr id="4" name="Group 3"/>
            <p:cNvGrpSpPr/>
            <p:nvPr/>
          </p:nvGrpSpPr>
          <p:grpSpPr>
            <a:xfrm>
              <a:off x="919603" y="1403475"/>
              <a:ext cx="2669907" cy="2886299"/>
              <a:chOff x="4316062" y="1899009"/>
              <a:chExt cx="3559875" cy="3848398"/>
            </a:xfrm>
          </p:grpSpPr>
          <p:sp>
            <p:nvSpPr>
              <p:cNvPr id="9" name="Freeform: Shape 4"/>
              <p:cNvSpPr>
                <a:spLocks/>
              </p:cNvSpPr>
              <p:nvPr/>
            </p:nvSpPr>
            <p:spPr bwMode="auto">
              <a:xfrm>
                <a:off x="5137082" y="1899009"/>
                <a:ext cx="1474442" cy="1071357"/>
              </a:xfrm>
              <a:custGeom>
                <a:avLst/>
                <a:gdLst>
                  <a:gd name="T0" fmla="*/ 190 w 293"/>
                  <a:gd name="T1" fmla="*/ 0 h 213"/>
                  <a:gd name="T2" fmla="*/ 293 w 293"/>
                  <a:gd name="T3" fmla="*/ 82 h 213"/>
                  <a:gd name="T4" fmla="*/ 101 w 293"/>
                  <a:gd name="T5" fmla="*/ 213 h 213"/>
                  <a:gd name="T6" fmla="*/ 0 w 293"/>
                  <a:gd name="T7" fmla="*/ 121 h 213"/>
                  <a:gd name="T8" fmla="*/ 190 w 293"/>
                  <a:gd name="T9" fmla="*/ 0 h 213"/>
                </a:gdLst>
                <a:ahLst/>
                <a:cxnLst>
                  <a:cxn ang="0">
                    <a:pos x="T0" y="T1"/>
                  </a:cxn>
                  <a:cxn ang="0">
                    <a:pos x="T2" y="T3"/>
                  </a:cxn>
                  <a:cxn ang="0">
                    <a:pos x="T4" y="T5"/>
                  </a:cxn>
                  <a:cxn ang="0">
                    <a:pos x="T6" y="T7"/>
                  </a:cxn>
                  <a:cxn ang="0">
                    <a:pos x="T8" y="T9"/>
                  </a:cxn>
                </a:cxnLst>
                <a:rect l="0" t="0" r="r" b="b"/>
                <a:pathLst>
                  <a:path w="293" h="213">
                    <a:moveTo>
                      <a:pt x="190" y="0"/>
                    </a:moveTo>
                    <a:cubicBezTo>
                      <a:pt x="293" y="82"/>
                      <a:pt x="293" y="82"/>
                      <a:pt x="293" y="82"/>
                    </a:cubicBezTo>
                    <a:cubicBezTo>
                      <a:pt x="101" y="213"/>
                      <a:pt x="101" y="213"/>
                      <a:pt x="101" y="213"/>
                    </a:cubicBezTo>
                    <a:cubicBezTo>
                      <a:pt x="0" y="121"/>
                      <a:pt x="0" y="121"/>
                      <a:pt x="0" y="121"/>
                    </a:cubicBezTo>
                    <a:cubicBezTo>
                      <a:pt x="2" y="119"/>
                      <a:pt x="189" y="1"/>
                      <a:pt x="190" y="0"/>
                    </a:cubicBezTo>
                    <a:close/>
                  </a:path>
                </a:pathLst>
              </a:custGeom>
              <a:gradFill flip="none" rotWithShape="1">
                <a:gsLst>
                  <a:gs pos="0">
                    <a:schemeClr val="accent4">
                      <a:lumMod val="75000"/>
                    </a:schemeClr>
                  </a:gs>
                  <a:gs pos="57000">
                    <a:schemeClr val="accent4"/>
                  </a:gs>
                  <a:gs pos="83000">
                    <a:schemeClr val="accent4"/>
                  </a:gs>
                  <a:gs pos="100000">
                    <a:schemeClr val="accent4"/>
                  </a:gs>
                </a:gsLst>
                <a:lin ang="27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0" name="Freeform: Shape 5"/>
              <p:cNvSpPr>
                <a:spLocks/>
              </p:cNvSpPr>
              <p:nvPr/>
            </p:nvSpPr>
            <p:spPr bwMode="auto">
              <a:xfrm>
                <a:off x="5646242" y="2312701"/>
                <a:ext cx="965282" cy="697973"/>
              </a:xfrm>
              <a:custGeom>
                <a:avLst/>
                <a:gdLst>
                  <a:gd name="T0" fmla="*/ 182 w 192"/>
                  <a:gd name="T1" fmla="*/ 14 h 139"/>
                  <a:gd name="T2" fmla="*/ 191 w 192"/>
                  <a:gd name="T3" fmla="*/ 8 h 139"/>
                  <a:gd name="T4" fmla="*/ 192 w 192"/>
                  <a:gd name="T5" fmla="*/ 0 h 139"/>
                  <a:gd name="T6" fmla="*/ 0 w 192"/>
                  <a:gd name="T7" fmla="*/ 131 h 139"/>
                  <a:gd name="T8" fmla="*/ 0 w 192"/>
                  <a:gd name="T9" fmla="*/ 138 h 139"/>
                  <a:gd name="T10" fmla="*/ 67 w 192"/>
                  <a:gd name="T11" fmla="*/ 93 h 139"/>
                  <a:gd name="T12" fmla="*/ 67 w 192"/>
                  <a:gd name="T13" fmla="*/ 93 h 139"/>
                  <a:gd name="T14" fmla="*/ 182 w 192"/>
                  <a:gd name="T15" fmla="*/ 14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139">
                    <a:moveTo>
                      <a:pt x="182" y="14"/>
                    </a:moveTo>
                    <a:cubicBezTo>
                      <a:pt x="191" y="8"/>
                      <a:pt x="191" y="8"/>
                      <a:pt x="191" y="8"/>
                    </a:cubicBezTo>
                    <a:cubicBezTo>
                      <a:pt x="192" y="0"/>
                      <a:pt x="192" y="0"/>
                      <a:pt x="192" y="0"/>
                    </a:cubicBezTo>
                    <a:cubicBezTo>
                      <a:pt x="0" y="131"/>
                      <a:pt x="0" y="131"/>
                      <a:pt x="0" y="131"/>
                    </a:cubicBezTo>
                    <a:cubicBezTo>
                      <a:pt x="0" y="138"/>
                      <a:pt x="0" y="138"/>
                      <a:pt x="0" y="138"/>
                    </a:cubicBezTo>
                    <a:cubicBezTo>
                      <a:pt x="1" y="139"/>
                      <a:pt x="67" y="93"/>
                      <a:pt x="67" y="93"/>
                    </a:cubicBezTo>
                    <a:cubicBezTo>
                      <a:pt x="67" y="93"/>
                      <a:pt x="67" y="93"/>
                      <a:pt x="67" y="93"/>
                    </a:cubicBezTo>
                    <a:lnTo>
                      <a:pt x="182" y="14"/>
                    </a:ln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1" name="Freeform: Shape 6"/>
              <p:cNvSpPr>
                <a:spLocks/>
              </p:cNvSpPr>
              <p:nvPr/>
            </p:nvSpPr>
            <p:spPr bwMode="auto">
              <a:xfrm>
                <a:off x="5983560" y="2382711"/>
                <a:ext cx="784955" cy="572805"/>
              </a:xfrm>
              <a:custGeom>
                <a:avLst/>
                <a:gdLst>
                  <a:gd name="T0" fmla="*/ 115 w 156"/>
                  <a:gd name="T1" fmla="*/ 0 h 114"/>
                  <a:gd name="T2" fmla="*/ 156 w 156"/>
                  <a:gd name="T3" fmla="*/ 33 h 114"/>
                  <a:gd name="T4" fmla="*/ 42 w 156"/>
                  <a:gd name="T5" fmla="*/ 114 h 114"/>
                  <a:gd name="T6" fmla="*/ 0 w 156"/>
                  <a:gd name="T7" fmla="*/ 79 h 114"/>
                  <a:gd name="T8" fmla="*/ 115 w 156"/>
                  <a:gd name="T9" fmla="*/ 0 h 114"/>
                </a:gdLst>
                <a:ahLst/>
                <a:cxnLst>
                  <a:cxn ang="0">
                    <a:pos x="T0" y="T1"/>
                  </a:cxn>
                  <a:cxn ang="0">
                    <a:pos x="T2" y="T3"/>
                  </a:cxn>
                  <a:cxn ang="0">
                    <a:pos x="T4" y="T5"/>
                  </a:cxn>
                  <a:cxn ang="0">
                    <a:pos x="T6" y="T7"/>
                  </a:cxn>
                  <a:cxn ang="0">
                    <a:pos x="T8" y="T9"/>
                  </a:cxn>
                </a:cxnLst>
                <a:rect l="0" t="0" r="r" b="b"/>
                <a:pathLst>
                  <a:path w="156" h="114">
                    <a:moveTo>
                      <a:pt x="115" y="0"/>
                    </a:moveTo>
                    <a:cubicBezTo>
                      <a:pt x="156" y="33"/>
                      <a:pt x="156" y="33"/>
                      <a:pt x="156" y="33"/>
                    </a:cubicBezTo>
                    <a:cubicBezTo>
                      <a:pt x="135" y="48"/>
                      <a:pt x="44" y="113"/>
                      <a:pt x="42" y="114"/>
                    </a:cubicBezTo>
                    <a:cubicBezTo>
                      <a:pt x="0" y="79"/>
                      <a:pt x="0" y="79"/>
                      <a:pt x="0" y="79"/>
                    </a:cubicBezTo>
                    <a:lnTo>
                      <a:pt x="115" y="0"/>
                    </a:lnTo>
                    <a:close/>
                  </a:path>
                </a:pathLst>
              </a:custGeom>
              <a:gradFill flip="none" rotWithShape="1">
                <a:gsLst>
                  <a:gs pos="0">
                    <a:schemeClr val="accent4">
                      <a:lumMod val="75000"/>
                    </a:schemeClr>
                  </a:gs>
                  <a:gs pos="57000">
                    <a:schemeClr val="accent4"/>
                  </a:gs>
                  <a:gs pos="83000">
                    <a:schemeClr val="accent4"/>
                  </a:gs>
                  <a:gs pos="100000">
                    <a:schemeClr val="accent4"/>
                  </a:gs>
                </a:gsLst>
                <a:lin ang="27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2" name="Freeform: Shape 7"/>
              <p:cNvSpPr>
                <a:spLocks/>
              </p:cNvSpPr>
              <p:nvPr/>
            </p:nvSpPr>
            <p:spPr bwMode="auto">
              <a:xfrm>
                <a:off x="6189345" y="2548187"/>
                <a:ext cx="579169" cy="447636"/>
              </a:xfrm>
              <a:custGeom>
                <a:avLst/>
                <a:gdLst>
                  <a:gd name="T0" fmla="*/ 115 w 115"/>
                  <a:gd name="T1" fmla="*/ 0 h 89"/>
                  <a:gd name="T2" fmla="*/ 115 w 115"/>
                  <a:gd name="T3" fmla="*/ 8 h 89"/>
                  <a:gd name="T4" fmla="*/ 106 w 115"/>
                  <a:gd name="T5" fmla="*/ 14 h 89"/>
                  <a:gd name="T6" fmla="*/ 0 w 115"/>
                  <a:gd name="T7" fmla="*/ 89 h 89"/>
                  <a:gd name="T8" fmla="*/ 1 w 115"/>
                  <a:gd name="T9" fmla="*/ 81 h 89"/>
                  <a:gd name="T10" fmla="*/ 115 w 115"/>
                  <a:gd name="T11" fmla="*/ 0 h 89"/>
                </a:gdLst>
                <a:ahLst/>
                <a:cxnLst>
                  <a:cxn ang="0">
                    <a:pos x="T0" y="T1"/>
                  </a:cxn>
                  <a:cxn ang="0">
                    <a:pos x="T2" y="T3"/>
                  </a:cxn>
                  <a:cxn ang="0">
                    <a:pos x="T4" y="T5"/>
                  </a:cxn>
                  <a:cxn ang="0">
                    <a:pos x="T6" y="T7"/>
                  </a:cxn>
                  <a:cxn ang="0">
                    <a:pos x="T8" y="T9"/>
                  </a:cxn>
                  <a:cxn ang="0">
                    <a:pos x="T10" y="T11"/>
                  </a:cxn>
                </a:cxnLst>
                <a:rect l="0" t="0" r="r" b="b"/>
                <a:pathLst>
                  <a:path w="115" h="89">
                    <a:moveTo>
                      <a:pt x="115" y="0"/>
                    </a:moveTo>
                    <a:cubicBezTo>
                      <a:pt x="115" y="8"/>
                      <a:pt x="115" y="8"/>
                      <a:pt x="115" y="8"/>
                    </a:cubicBezTo>
                    <a:cubicBezTo>
                      <a:pt x="106" y="14"/>
                      <a:pt x="106" y="14"/>
                      <a:pt x="106" y="14"/>
                    </a:cubicBezTo>
                    <a:cubicBezTo>
                      <a:pt x="105" y="14"/>
                      <a:pt x="1" y="88"/>
                      <a:pt x="0" y="89"/>
                    </a:cubicBezTo>
                    <a:cubicBezTo>
                      <a:pt x="1" y="81"/>
                      <a:pt x="1" y="81"/>
                      <a:pt x="1" y="81"/>
                    </a:cubicBezTo>
                    <a:cubicBezTo>
                      <a:pt x="3" y="80"/>
                      <a:pt x="93" y="16"/>
                      <a:pt x="115" y="0"/>
                    </a:cubicBez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3" name="Freeform: Shape 8"/>
              <p:cNvSpPr>
                <a:spLocks/>
              </p:cNvSpPr>
              <p:nvPr/>
            </p:nvSpPr>
            <p:spPr bwMode="auto">
              <a:xfrm>
                <a:off x="5137082" y="2507879"/>
                <a:ext cx="509160" cy="498552"/>
              </a:xfrm>
              <a:custGeom>
                <a:avLst/>
                <a:gdLst>
                  <a:gd name="T0" fmla="*/ 2 w 101"/>
                  <a:gd name="T1" fmla="*/ 7 h 99"/>
                  <a:gd name="T2" fmla="*/ 0 w 101"/>
                  <a:gd name="T3" fmla="*/ 0 h 99"/>
                  <a:gd name="T4" fmla="*/ 101 w 101"/>
                  <a:gd name="T5" fmla="*/ 92 h 99"/>
                  <a:gd name="T6" fmla="*/ 101 w 101"/>
                  <a:gd name="T7" fmla="*/ 99 h 99"/>
                  <a:gd name="T8" fmla="*/ 2 w 101"/>
                  <a:gd name="T9" fmla="*/ 7 h 99"/>
                </a:gdLst>
                <a:ahLst/>
                <a:cxnLst>
                  <a:cxn ang="0">
                    <a:pos x="T0" y="T1"/>
                  </a:cxn>
                  <a:cxn ang="0">
                    <a:pos x="T2" y="T3"/>
                  </a:cxn>
                  <a:cxn ang="0">
                    <a:pos x="T4" y="T5"/>
                  </a:cxn>
                  <a:cxn ang="0">
                    <a:pos x="T6" y="T7"/>
                  </a:cxn>
                  <a:cxn ang="0">
                    <a:pos x="T8" y="T9"/>
                  </a:cxn>
                </a:cxnLst>
                <a:rect l="0" t="0" r="r" b="b"/>
                <a:pathLst>
                  <a:path w="101" h="99">
                    <a:moveTo>
                      <a:pt x="2" y="7"/>
                    </a:moveTo>
                    <a:cubicBezTo>
                      <a:pt x="0" y="0"/>
                      <a:pt x="0" y="0"/>
                      <a:pt x="0" y="0"/>
                    </a:cubicBezTo>
                    <a:cubicBezTo>
                      <a:pt x="101" y="92"/>
                      <a:pt x="101" y="92"/>
                      <a:pt x="101" y="92"/>
                    </a:cubicBezTo>
                    <a:cubicBezTo>
                      <a:pt x="101" y="99"/>
                      <a:pt x="101" y="99"/>
                      <a:pt x="101" y="99"/>
                    </a:cubicBezTo>
                    <a:cubicBezTo>
                      <a:pt x="30" y="33"/>
                      <a:pt x="60" y="61"/>
                      <a:pt x="2" y="7"/>
                    </a:cubicBez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4" name="Freeform: Shape 9"/>
              <p:cNvSpPr>
                <a:spLocks/>
              </p:cNvSpPr>
              <p:nvPr/>
            </p:nvSpPr>
            <p:spPr bwMode="auto">
              <a:xfrm>
                <a:off x="5983560" y="2779431"/>
                <a:ext cx="210028" cy="216393"/>
              </a:xfrm>
              <a:custGeom>
                <a:avLst/>
                <a:gdLst>
                  <a:gd name="T0" fmla="*/ 0 w 42"/>
                  <a:gd name="T1" fmla="*/ 0 h 43"/>
                  <a:gd name="T2" fmla="*/ 0 w 42"/>
                  <a:gd name="T3" fmla="*/ 0 h 43"/>
                  <a:gd name="T4" fmla="*/ 1 w 42"/>
                  <a:gd name="T5" fmla="*/ 6 h 43"/>
                  <a:gd name="T6" fmla="*/ 40 w 42"/>
                  <a:gd name="T7" fmla="*/ 42 h 43"/>
                  <a:gd name="T8" fmla="*/ 41 w 42"/>
                  <a:gd name="T9" fmla="*/ 42 h 43"/>
                  <a:gd name="T10" fmla="*/ 41 w 42"/>
                  <a:gd name="T11" fmla="*/ 43 h 43"/>
                  <a:gd name="T12" fmla="*/ 42 w 42"/>
                  <a:gd name="T13" fmla="*/ 35 h 43"/>
                  <a:gd name="T14" fmla="*/ 0 w 42"/>
                  <a:gd name="T15" fmla="*/ 0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43">
                    <a:moveTo>
                      <a:pt x="0" y="0"/>
                    </a:moveTo>
                    <a:cubicBezTo>
                      <a:pt x="0" y="0"/>
                      <a:pt x="0" y="0"/>
                      <a:pt x="0" y="0"/>
                    </a:cubicBezTo>
                    <a:cubicBezTo>
                      <a:pt x="1" y="6"/>
                      <a:pt x="1" y="6"/>
                      <a:pt x="1" y="6"/>
                    </a:cubicBezTo>
                    <a:cubicBezTo>
                      <a:pt x="1" y="7"/>
                      <a:pt x="39" y="41"/>
                      <a:pt x="40" y="42"/>
                    </a:cubicBezTo>
                    <a:cubicBezTo>
                      <a:pt x="41" y="42"/>
                      <a:pt x="41" y="42"/>
                      <a:pt x="41" y="42"/>
                    </a:cubicBezTo>
                    <a:cubicBezTo>
                      <a:pt x="41" y="43"/>
                      <a:pt x="41" y="43"/>
                      <a:pt x="41" y="43"/>
                    </a:cubicBezTo>
                    <a:cubicBezTo>
                      <a:pt x="42" y="35"/>
                      <a:pt x="42" y="35"/>
                      <a:pt x="42" y="35"/>
                    </a:cubicBezTo>
                    <a:lnTo>
                      <a:pt x="0" y="0"/>
                    </a:ln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5" name="Freeform: Shape 10"/>
              <p:cNvSpPr>
                <a:spLocks/>
              </p:cNvSpPr>
              <p:nvPr/>
            </p:nvSpPr>
            <p:spPr bwMode="auto">
              <a:xfrm>
                <a:off x="6149037" y="3017039"/>
                <a:ext cx="212150" cy="216393"/>
              </a:xfrm>
              <a:custGeom>
                <a:avLst/>
                <a:gdLst>
                  <a:gd name="T0" fmla="*/ 100 w 100"/>
                  <a:gd name="T1" fmla="*/ 87 h 102"/>
                  <a:gd name="T2" fmla="*/ 0 w 100"/>
                  <a:gd name="T3" fmla="*/ 0 h 102"/>
                  <a:gd name="T4" fmla="*/ 2 w 100"/>
                  <a:gd name="T5" fmla="*/ 16 h 102"/>
                  <a:gd name="T6" fmla="*/ 95 w 100"/>
                  <a:gd name="T7" fmla="*/ 99 h 102"/>
                  <a:gd name="T8" fmla="*/ 100 w 100"/>
                  <a:gd name="T9" fmla="*/ 102 h 102"/>
                  <a:gd name="T10" fmla="*/ 100 w 100"/>
                  <a:gd name="T11" fmla="*/ 87 h 102"/>
                </a:gdLst>
                <a:ahLst/>
                <a:cxnLst>
                  <a:cxn ang="0">
                    <a:pos x="T0" y="T1"/>
                  </a:cxn>
                  <a:cxn ang="0">
                    <a:pos x="T2" y="T3"/>
                  </a:cxn>
                  <a:cxn ang="0">
                    <a:pos x="T4" y="T5"/>
                  </a:cxn>
                  <a:cxn ang="0">
                    <a:pos x="T6" y="T7"/>
                  </a:cxn>
                  <a:cxn ang="0">
                    <a:pos x="T8" y="T9"/>
                  </a:cxn>
                  <a:cxn ang="0">
                    <a:pos x="T10" y="T11"/>
                  </a:cxn>
                </a:cxnLst>
                <a:rect l="0" t="0" r="r" b="b"/>
                <a:pathLst>
                  <a:path w="100" h="102">
                    <a:moveTo>
                      <a:pt x="100" y="87"/>
                    </a:moveTo>
                    <a:lnTo>
                      <a:pt x="0" y="0"/>
                    </a:lnTo>
                    <a:lnTo>
                      <a:pt x="2" y="16"/>
                    </a:lnTo>
                    <a:lnTo>
                      <a:pt x="95" y="99"/>
                    </a:lnTo>
                    <a:lnTo>
                      <a:pt x="100" y="102"/>
                    </a:lnTo>
                    <a:lnTo>
                      <a:pt x="100" y="87"/>
                    </a:ln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6" name="Freeform: Shape 11"/>
              <p:cNvSpPr>
                <a:spLocks/>
              </p:cNvSpPr>
              <p:nvPr/>
            </p:nvSpPr>
            <p:spPr bwMode="auto">
              <a:xfrm>
                <a:off x="6149037" y="2618197"/>
                <a:ext cx="780712" cy="615235"/>
              </a:xfrm>
              <a:custGeom>
                <a:avLst/>
                <a:gdLst>
                  <a:gd name="T0" fmla="*/ 114 w 155"/>
                  <a:gd name="T1" fmla="*/ 0 h 122"/>
                  <a:gd name="T2" fmla="*/ 155 w 155"/>
                  <a:gd name="T3" fmla="*/ 33 h 122"/>
                  <a:gd name="T4" fmla="*/ 42 w 155"/>
                  <a:gd name="T5" fmla="*/ 116 h 122"/>
                  <a:gd name="T6" fmla="*/ 0 w 155"/>
                  <a:gd name="T7" fmla="*/ 79 h 122"/>
                  <a:gd name="T8" fmla="*/ 7 w 155"/>
                  <a:gd name="T9" fmla="*/ 74 h 122"/>
                  <a:gd name="T10" fmla="*/ 8 w 155"/>
                  <a:gd name="T11" fmla="*/ 74 h 122"/>
                  <a:gd name="T12" fmla="*/ 8 w 155"/>
                  <a:gd name="T13" fmla="*/ 75 h 122"/>
                  <a:gd name="T14" fmla="*/ 114 w 155"/>
                  <a:gd name="T15" fmla="*/ 0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 h="122">
                    <a:moveTo>
                      <a:pt x="114" y="0"/>
                    </a:moveTo>
                    <a:cubicBezTo>
                      <a:pt x="155" y="33"/>
                      <a:pt x="155" y="33"/>
                      <a:pt x="155" y="33"/>
                    </a:cubicBezTo>
                    <a:cubicBezTo>
                      <a:pt x="34" y="122"/>
                      <a:pt x="50" y="110"/>
                      <a:pt x="42" y="116"/>
                    </a:cubicBezTo>
                    <a:cubicBezTo>
                      <a:pt x="0" y="79"/>
                      <a:pt x="0" y="79"/>
                      <a:pt x="0" y="79"/>
                    </a:cubicBezTo>
                    <a:cubicBezTo>
                      <a:pt x="7" y="74"/>
                      <a:pt x="7" y="74"/>
                      <a:pt x="7" y="74"/>
                    </a:cubicBezTo>
                    <a:cubicBezTo>
                      <a:pt x="8" y="74"/>
                      <a:pt x="8" y="74"/>
                      <a:pt x="8" y="74"/>
                    </a:cubicBezTo>
                    <a:cubicBezTo>
                      <a:pt x="8" y="75"/>
                      <a:pt x="8" y="75"/>
                      <a:pt x="8" y="75"/>
                    </a:cubicBezTo>
                    <a:cubicBezTo>
                      <a:pt x="9" y="74"/>
                      <a:pt x="113" y="0"/>
                      <a:pt x="114" y="0"/>
                    </a:cubicBezTo>
                    <a:close/>
                  </a:path>
                </a:pathLst>
              </a:custGeom>
              <a:gradFill flip="none" rotWithShape="1">
                <a:gsLst>
                  <a:gs pos="0">
                    <a:schemeClr val="accent4">
                      <a:lumMod val="75000"/>
                    </a:schemeClr>
                  </a:gs>
                  <a:gs pos="57000">
                    <a:schemeClr val="accent4"/>
                  </a:gs>
                  <a:gs pos="83000">
                    <a:schemeClr val="accent4"/>
                  </a:gs>
                  <a:gs pos="100000">
                    <a:schemeClr val="accent4"/>
                  </a:gs>
                </a:gsLst>
                <a:lin ang="27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7" name="Freeform: Shape 12"/>
              <p:cNvSpPr>
                <a:spLocks/>
              </p:cNvSpPr>
              <p:nvPr/>
            </p:nvSpPr>
            <p:spPr bwMode="auto">
              <a:xfrm>
                <a:off x="6325121" y="2783674"/>
                <a:ext cx="604627" cy="449758"/>
              </a:xfrm>
              <a:custGeom>
                <a:avLst/>
                <a:gdLst>
                  <a:gd name="T0" fmla="*/ 119 w 120"/>
                  <a:gd name="T1" fmla="*/ 7 h 89"/>
                  <a:gd name="T2" fmla="*/ 111 w 120"/>
                  <a:gd name="T3" fmla="*/ 13 h 89"/>
                  <a:gd name="T4" fmla="*/ 7 w 120"/>
                  <a:gd name="T5" fmla="*/ 89 h 89"/>
                  <a:gd name="T6" fmla="*/ 7 w 120"/>
                  <a:gd name="T7" fmla="*/ 83 h 89"/>
                  <a:gd name="T8" fmla="*/ 120 w 120"/>
                  <a:gd name="T9" fmla="*/ 0 h 89"/>
                  <a:gd name="T10" fmla="*/ 119 w 120"/>
                  <a:gd name="T11" fmla="*/ 7 h 89"/>
                </a:gdLst>
                <a:ahLst/>
                <a:cxnLst>
                  <a:cxn ang="0">
                    <a:pos x="T0" y="T1"/>
                  </a:cxn>
                  <a:cxn ang="0">
                    <a:pos x="T2" y="T3"/>
                  </a:cxn>
                  <a:cxn ang="0">
                    <a:pos x="T4" y="T5"/>
                  </a:cxn>
                  <a:cxn ang="0">
                    <a:pos x="T6" y="T7"/>
                  </a:cxn>
                  <a:cxn ang="0">
                    <a:pos x="T8" y="T9"/>
                  </a:cxn>
                  <a:cxn ang="0">
                    <a:pos x="T10" y="T11"/>
                  </a:cxn>
                </a:cxnLst>
                <a:rect l="0" t="0" r="r" b="b"/>
                <a:pathLst>
                  <a:path w="120" h="89">
                    <a:moveTo>
                      <a:pt x="119" y="7"/>
                    </a:moveTo>
                    <a:cubicBezTo>
                      <a:pt x="111" y="13"/>
                      <a:pt x="111" y="13"/>
                      <a:pt x="111" y="13"/>
                    </a:cubicBezTo>
                    <a:cubicBezTo>
                      <a:pt x="110" y="14"/>
                      <a:pt x="8" y="89"/>
                      <a:pt x="7" y="89"/>
                    </a:cubicBezTo>
                    <a:cubicBezTo>
                      <a:pt x="7" y="83"/>
                      <a:pt x="7" y="83"/>
                      <a:pt x="7" y="83"/>
                    </a:cubicBezTo>
                    <a:cubicBezTo>
                      <a:pt x="14" y="78"/>
                      <a:pt x="0" y="88"/>
                      <a:pt x="120" y="0"/>
                    </a:cubicBezTo>
                    <a:lnTo>
                      <a:pt x="119" y="7"/>
                    </a:lnTo>
                    <a:close/>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8" name="Freeform: Shape 13"/>
              <p:cNvSpPr>
                <a:spLocks/>
              </p:cNvSpPr>
              <p:nvPr/>
            </p:nvSpPr>
            <p:spPr bwMode="auto">
              <a:xfrm>
                <a:off x="6314514" y="3252525"/>
                <a:ext cx="212150" cy="220636"/>
              </a:xfrm>
              <a:custGeom>
                <a:avLst/>
                <a:gdLst>
                  <a:gd name="T0" fmla="*/ 0 w 42"/>
                  <a:gd name="T1" fmla="*/ 7 h 44"/>
                  <a:gd name="T2" fmla="*/ 0 w 42"/>
                  <a:gd name="T3" fmla="*/ 0 h 44"/>
                  <a:gd name="T4" fmla="*/ 42 w 42"/>
                  <a:gd name="T5" fmla="*/ 38 h 44"/>
                  <a:gd name="T6" fmla="*/ 41 w 42"/>
                  <a:gd name="T7" fmla="*/ 44 h 44"/>
                  <a:gd name="T8" fmla="*/ 0 w 42"/>
                  <a:gd name="T9" fmla="*/ 7 h 44"/>
                </a:gdLst>
                <a:ahLst/>
                <a:cxnLst>
                  <a:cxn ang="0">
                    <a:pos x="T0" y="T1"/>
                  </a:cxn>
                  <a:cxn ang="0">
                    <a:pos x="T2" y="T3"/>
                  </a:cxn>
                  <a:cxn ang="0">
                    <a:pos x="T4" y="T5"/>
                  </a:cxn>
                  <a:cxn ang="0">
                    <a:pos x="T6" y="T7"/>
                  </a:cxn>
                  <a:cxn ang="0">
                    <a:pos x="T8" y="T9"/>
                  </a:cxn>
                </a:cxnLst>
                <a:rect l="0" t="0" r="r" b="b"/>
                <a:pathLst>
                  <a:path w="42" h="44">
                    <a:moveTo>
                      <a:pt x="0" y="7"/>
                    </a:moveTo>
                    <a:cubicBezTo>
                      <a:pt x="0" y="0"/>
                      <a:pt x="0" y="0"/>
                      <a:pt x="0" y="0"/>
                    </a:cubicBezTo>
                    <a:cubicBezTo>
                      <a:pt x="42" y="38"/>
                      <a:pt x="42" y="38"/>
                      <a:pt x="42" y="38"/>
                    </a:cubicBezTo>
                    <a:cubicBezTo>
                      <a:pt x="41" y="44"/>
                      <a:pt x="41" y="44"/>
                      <a:pt x="41" y="44"/>
                    </a:cubicBezTo>
                    <a:cubicBezTo>
                      <a:pt x="11" y="17"/>
                      <a:pt x="38" y="41"/>
                      <a:pt x="0" y="7"/>
                    </a:cubicBezTo>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19" name="Freeform: Shape 14"/>
              <p:cNvSpPr>
                <a:spLocks/>
              </p:cNvSpPr>
              <p:nvPr/>
            </p:nvSpPr>
            <p:spPr bwMode="auto">
              <a:xfrm>
                <a:off x="6314514" y="2849440"/>
                <a:ext cx="770104" cy="594020"/>
              </a:xfrm>
              <a:custGeom>
                <a:avLst/>
                <a:gdLst>
                  <a:gd name="T0" fmla="*/ 153 w 153"/>
                  <a:gd name="T1" fmla="*/ 33 h 118"/>
                  <a:gd name="T2" fmla="*/ 113 w 153"/>
                  <a:gd name="T3" fmla="*/ 0 h 118"/>
                  <a:gd name="T4" fmla="*/ 9 w 153"/>
                  <a:gd name="T5" fmla="*/ 76 h 118"/>
                  <a:gd name="T6" fmla="*/ 7 w 153"/>
                  <a:gd name="T7" fmla="*/ 75 h 118"/>
                  <a:gd name="T8" fmla="*/ 0 w 153"/>
                  <a:gd name="T9" fmla="*/ 80 h 118"/>
                  <a:gd name="T10" fmla="*/ 42 w 153"/>
                  <a:gd name="T11" fmla="*/ 118 h 118"/>
                  <a:gd name="T12" fmla="*/ 153 w 153"/>
                  <a:gd name="T13" fmla="*/ 33 h 118"/>
                </a:gdLst>
                <a:ahLst/>
                <a:cxnLst>
                  <a:cxn ang="0">
                    <a:pos x="T0" y="T1"/>
                  </a:cxn>
                  <a:cxn ang="0">
                    <a:pos x="T2" y="T3"/>
                  </a:cxn>
                  <a:cxn ang="0">
                    <a:pos x="T4" y="T5"/>
                  </a:cxn>
                  <a:cxn ang="0">
                    <a:pos x="T6" y="T7"/>
                  </a:cxn>
                  <a:cxn ang="0">
                    <a:pos x="T8" y="T9"/>
                  </a:cxn>
                  <a:cxn ang="0">
                    <a:pos x="T10" y="T11"/>
                  </a:cxn>
                  <a:cxn ang="0">
                    <a:pos x="T12" y="T13"/>
                  </a:cxn>
                </a:cxnLst>
                <a:rect l="0" t="0" r="r" b="b"/>
                <a:pathLst>
                  <a:path w="153" h="118">
                    <a:moveTo>
                      <a:pt x="153" y="33"/>
                    </a:moveTo>
                    <a:cubicBezTo>
                      <a:pt x="113" y="0"/>
                      <a:pt x="113" y="0"/>
                      <a:pt x="113" y="0"/>
                    </a:cubicBezTo>
                    <a:cubicBezTo>
                      <a:pt x="112" y="1"/>
                      <a:pt x="10" y="76"/>
                      <a:pt x="9" y="76"/>
                    </a:cubicBezTo>
                    <a:cubicBezTo>
                      <a:pt x="7" y="75"/>
                      <a:pt x="7" y="75"/>
                      <a:pt x="7" y="75"/>
                    </a:cubicBezTo>
                    <a:cubicBezTo>
                      <a:pt x="0" y="80"/>
                      <a:pt x="0" y="80"/>
                      <a:pt x="0" y="80"/>
                    </a:cubicBezTo>
                    <a:cubicBezTo>
                      <a:pt x="42" y="118"/>
                      <a:pt x="42" y="118"/>
                      <a:pt x="42" y="118"/>
                    </a:cubicBezTo>
                    <a:cubicBezTo>
                      <a:pt x="153" y="33"/>
                      <a:pt x="153" y="33"/>
                      <a:pt x="153" y="33"/>
                    </a:cubicBezTo>
                  </a:path>
                </a:pathLst>
              </a:custGeom>
              <a:gradFill flip="none" rotWithShape="1">
                <a:gsLst>
                  <a:gs pos="0">
                    <a:schemeClr val="accent4">
                      <a:lumMod val="75000"/>
                    </a:schemeClr>
                  </a:gs>
                  <a:gs pos="57000">
                    <a:schemeClr val="accent4"/>
                  </a:gs>
                  <a:gs pos="83000">
                    <a:schemeClr val="accent4"/>
                  </a:gs>
                  <a:gs pos="100000">
                    <a:schemeClr val="accent4"/>
                  </a:gs>
                </a:gsLst>
                <a:lin ang="27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0" name="Freeform: Shape 15"/>
              <p:cNvSpPr>
                <a:spLocks/>
              </p:cNvSpPr>
              <p:nvPr/>
            </p:nvSpPr>
            <p:spPr bwMode="auto">
              <a:xfrm>
                <a:off x="6522421" y="3017039"/>
                <a:ext cx="562197" cy="456122"/>
              </a:xfrm>
              <a:custGeom>
                <a:avLst/>
                <a:gdLst>
                  <a:gd name="T0" fmla="*/ 111 w 112"/>
                  <a:gd name="T1" fmla="*/ 7 h 91"/>
                  <a:gd name="T2" fmla="*/ 112 w 112"/>
                  <a:gd name="T3" fmla="*/ 0 h 91"/>
                  <a:gd name="T4" fmla="*/ 1 w 112"/>
                  <a:gd name="T5" fmla="*/ 85 h 91"/>
                  <a:gd name="T6" fmla="*/ 0 w 112"/>
                  <a:gd name="T7" fmla="*/ 91 h 91"/>
                  <a:gd name="T8" fmla="*/ 104 w 112"/>
                  <a:gd name="T9" fmla="*/ 12 h 91"/>
                  <a:gd name="T10" fmla="*/ 111 w 112"/>
                  <a:gd name="T11" fmla="*/ 7 h 91"/>
                </a:gdLst>
                <a:ahLst/>
                <a:cxnLst>
                  <a:cxn ang="0">
                    <a:pos x="T0" y="T1"/>
                  </a:cxn>
                  <a:cxn ang="0">
                    <a:pos x="T2" y="T3"/>
                  </a:cxn>
                  <a:cxn ang="0">
                    <a:pos x="T4" y="T5"/>
                  </a:cxn>
                  <a:cxn ang="0">
                    <a:pos x="T6" y="T7"/>
                  </a:cxn>
                  <a:cxn ang="0">
                    <a:pos x="T8" y="T9"/>
                  </a:cxn>
                  <a:cxn ang="0">
                    <a:pos x="T10" y="T11"/>
                  </a:cxn>
                </a:cxnLst>
                <a:rect l="0" t="0" r="r" b="b"/>
                <a:pathLst>
                  <a:path w="112" h="91">
                    <a:moveTo>
                      <a:pt x="111" y="7"/>
                    </a:moveTo>
                    <a:cubicBezTo>
                      <a:pt x="112" y="0"/>
                      <a:pt x="112" y="0"/>
                      <a:pt x="112" y="0"/>
                    </a:cubicBezTo>
                    <a:cubicBezTo>
                      <a:pt x="1" y="85"/>
                      <a:pt x="1" y="85"/>
                      <a:pt x="1" y="85"/>
                    </a:cubicBezTo>
                    <a:cubicBezTo>
                      <a:pt x="0" y="91"/>
                      <a:pt x="0" y="91"/>
                      <a:pt x="0" y="91"/>
                    </a:cubicBezTo>
                    <a:cubicBezTo>
                      <a:pt x="104" y="12"/>
                      <a:pt x="104" y="12"/>
                      <a:pt x="104" y="12"/>
                    </a:cubicBezTo>
                    <a:cubicBezTo>
                      <a:pt x="111" y="7"/>
                      <a:pt x="109" y="9"/>
                      <a:pt x="111" y="7"/>
                    </a:cubicBezTo>
                  </a:path>
                </a:pathLst>
              </a:custGeom>
              <a:solidFill>
                <a:schemeClr val="accent4">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1" name="Freeform: Shape 16"/>
              <p:cNvSpPr>
                <a:spLocks/>
              </p:cNvSpPr>
              <p:nvPr/>
            </p:nvSpPr>
            <p:spPr bwMode="auto">
              <a:xfrm>
                <a:off x="6409981" y="3076441"/>
                <a:ext cx="1465956" cy="1166824"/>
              </a:xfrm>
              <a:custGeom>
                <a:avLst/>
                <a:gdLst>
                  <a:gd name="T0" fmla="*/ 5 w 291"/>
                  <a:gd name="T1" fmla="*/ 64 h 232"/>
                  <a:gd name="T2" fmla="*/ 5 w 291"/>
                  <a:gd name="T3" fmla="*/ 64 h 232"/>
                  <a:gd name="T4" fmla="*/ 0 w 291"/>
                  <a:gd name="T5" fmla="*/ 67 h 232"/>
                  <a:gd name="T6" fmla="*/ 182 w 291"/>
                  <a:gd name="T7" fmla="*/ 232 h 232"/>
                  <a:gd name="T8" fmla="*/ 291 w 291"/>
                  <a:gd name="T9" fmla="*/ 138 h 232"/>
                  <a:gd name="T10" fmla="*/ 126 w 291"/>
                  <a:gd name="T11" fmla="*/ 0 h 232"/>
                  <a:gd name="T12" fmla="*/ 22 w 291"/>
                  <a:gd name="T13" fmla="*/ 79 h 232"/>
                  <a:gd name="T14" fmla="*/ 5 w 291"/>
                  <a:gd name="T15" fmla="*/ 64 h 2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1" h="232">
                    <a:moveTo>
                      <a:pt x="5" y="64"/>
                    </a:move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22" y="79"/>
                      <a:pt x="22" y="79"/>
                      <a:pt x="22" y="79"/>
                    </a:cubicBezTo>
                    <a:cubicBezTo>
                      <a:pt x="5" y="64"/>
                      <a:pt x="5" y="64"/>
                      <a:pt x="5" y="64"/>
                    </a:cubicBezTo>
                  </a:path>
                </a:pathLst>
              </a:custGeom>
              <a:solidFill>
                <a:srgbClr val="33B3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cs typeface="Calibri" panose="020F0502020204030204" pitchFamily="34" charset="0"/>
                </a:endParaRPr>
              </a:p>
            </p:txBody>
          </p:sp>
          <p:sp>
            <p:nvSpPr>
              <p:cNvPr id="22" name="Freeform: Shape 17"/>
              <p:cNvSpPr>
                <a:spLocks/>
              </p:cNvSpPr>
              <p:nvPr/>
            </p:nvSpPr>
            <p:spPr bwMode="auto">
              <a:xfrm>
                <a:off x="6409981" y="3076441"/>
                <a:ext cx="1465956" cy="1166824"/>
              </a:xfrm>
              <a:custGeom>
                <a:avLst/>
                <a:gdLst>
                  <a:gd name="T0" fmla="*/ 126 w 291"/>
                  <a:gd name="T1" fmla="*/ 0 h 232"/>
                  <a:gd name="T2" fmla="*/ 22 w 291"/>
                  <a:gd name="T3" fmla="*/ 79 h 232"/>
                  <a:gd name="T4" fmla="*/ 5 w 291"/>
                  <a:gd name="T5" fmla="*/ 64 h 232"/>
                  <a:gd name="T6" fmla="*/ 5 w 291"/>
                  <a:gd name="T7" fmla="*/ 64 h 232"/>
                  <a:gd name="T8" fmla="*/ 5 w 291"/>
                  <a:gd name="T9" fmla="*/ 64 h 232"/>
                  <a:gd name="T10" fmla="*/ 0 w 291"/>
                  <a:gd name="T11" fmla="*/ 67 h 232"/>
                  <a:gd name="T12" fmla="*/ 182 w 291"/>
                  <a:gd name="T13" fmla="*/ 232 h 232"/>
                  <a:gd name="T14" fmla="*/ 291 w 291"/>
                  <a:gd name="T15" fmla="*/ 138 h 232"/>
                  <a:gd name="T16" fmla="*/ 126 w 291"/>
                  <a:gd name="T17" fmla="*/ 0 h 232"/>
                  <a:gd name="T18" fmla="*/ 126 w 291"/>
                  <a:gd name="T19" fmla="*/ 0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1" h="232">
                    <a:moveTo>
                      <a:pt x="126" y="0"/>
                    </a:moveTo>
                    <a:cubicBezTo>
                      <a:pt x="22" y="79"/>
                      <a:pt x="22" y="79"/>
                      <a:pt x="22" y="79"/>
                    </a:cubicBezTo>
                    <a:cubicBezTo>
                      <a:pt x="5" y="64"/>
                      <a:pt x="5" y="64"/>
                      <a:pt x="5" y="64"/>
                    </a:cubicBezTo>
                    <a:cubicBezTo>
                      <a:pt x="5" y="64"/>
                      <a:pt x="5" y="64"/>
                      <a:pt x="5" y="64"/>
                    </a:cubicBezTo>
                    <a:cubicBezTo>
                      <a:pt x="5" y="64"/>
                      <a:pt x="5" y="64"/>
                      <a:pt x="5" y="64"/>
                    </a:cubicBezTo>
                    <a:cubicBezTo>
                      <a:pt x="0" y="67"/>
                      <a:pt x="0" y="67"/>
                      <a:pt x="0" y="67"/>
                    </a:cubicBezTo>
                    <a:cubicBezTo>
                      <a:pt x="182" y="232"/>
                      <a:pt x="182" y="232"/>
                      <a:pt x="182" y="232"/>
                    </a:cubicBezTo>
                    <a:cubicBezTo>
                      <a:pt x="185" y="229"/>
                      <a:pt x="288" y="140"/>
                      <a:pt x="291" y="138"/>
                    </a:cubicBezTo>
                    <a:cubicBezTo>
                      <a:pt x="290" y="137"/>
                      <a:pt x="127" y="1"/>
                      <a:pt x="126" y="0"/>
                    </a:cubicBezTo>
                    <a:cubicBezTo>
                      <a:pt x="126" y="0"/>
                      <a:pt x="126" y="0"/>
                      <a:pt x="126" y="0"/>
                    </a:cubicBezTo>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3" name="Freeform: Shape 18"/>
              <p:cNvSpPr>
                <a:spLocks/>
              </p:cNvSpPr>
              <p:nvPr/>
            </p:nvSpPr>
            <p:spPr bwMode="auto">
              <a:xfrm>
                <a:off x="5272858" y="3594086"/>
                <a:ext cx="524010" cy="549468"/>
              </a:xfrm>
              <a:custGeom>
                <a:avLst/>
                <a:gdLst>
                  <a:gd name="T0" fmla="*/ 0 w 247"/>
                  <a:gd name="T1" fmla="*/ 43 h 259"/>
                  <a:gd name="T2" fmla="*/ 57 w 247"/>
                  <a:gd name="T3" fmla="*/ 0 h 259"/>
                  <a:gd name="T4" fmla="*/ 247 w 247"/>
                  <a:gd name="T5" fmla="*/ 190 h 259"/>
                  <a:gd name="T6" fmla="*/ 154 w 247"/>
                  <a:gd name="T7" fmla="*/ 259 h 259"/>
                  <a:gd name="T8" fmla="*/ 145 w 247"/>
                  <a:gd name="T9" fmla="*/ 247 h 259"/>
                  <a:gd name="T10" fmla="*/ 171 w 247"/>
                  <a:gd name="T11" fmla="*/ 228 h 259"/>
                  <a:gd name="T12" fmla="*/ 169 w 247"/>
                  <a:gd name="T13" fmla="*/ 216 h 259"/>
                  <a:gd name="T14" fmla="*/ 0 w 247"/>
                  <a:gd name="T15" fmla="*/ 43 h 2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7" h="259">
                    <a:moveTo>
                      <a:pt x="0" y="43"/>
                    </a:moveTo>
                    <a:lnTo>
                      <a:pt x="57" y="0"/>
                    </a:lnTo>
                    <a:lnTo>
                      <a:pt x="247" y="190"/>
                    </a:lnTo>
                    <a:lnTo>
                      <a:pt x="154" y="259"/>
                    </a:lnTo>
                    <a:lnTo>
                      <a:pt x="145" y="247"/>
                    </a:lnTo>
                    <a:lnTo>
                      <a:pt x="171" y="228"/>
                    </a:lnTo>
                    <a:lnTo>
                      <a:pt x="169" y="216"/>
                    </a:lnTo>
                    <a:lnTo>
                      <a:pt x="0" y="43"/>
                    </a:lnTo>
                    <a:close/>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4" name="Freeform: Shape 19"/>
              <p:cNvSpPr>
                <a:spLocks/>
              </p:cNvSpPr>
              <p:nvPr/>
            </p:nvSpPr>
            <p:spPr bwMode="auto">
              <a:xfrm>
                <a:off x="5096774" y="3640759"/>
                <a:ext cx="534618" cy="562197"/>
              </a:xfrm>
              <a:custGeom>
                <a:avLst/>
                <a:gdLst>
                  <a:gd name="T0" fmla="*/ 106 w 106"/>
                  <a:gd name="T1" fmla="*/ 82 h 112"/>
                  <a:gd name="T2" fmla="*/ 68 w 106"/>
                  <a:gd name="T3" fmla="*/ 112 h 112"/>
                  <a:gd name="T4" fmla="*/ 67 w 106"/>
                  <a:gd name="T5" fmla="*/ 112 h 112"/>
                  <a:gd name="T6" fmla="*/ 62 w 106"/>
                  <a:gd name="T7" fmla="*/ 108 h 112"/>
                  <a:gd name="T8" fmla="*/ 73 w 106"/>
                  <a:gd name="T9" fmla="*/ 99 h 112"/>
                  <a:gd name="T10" fmla="*/ 72 w 106"/>
                  <a:gd name="T11" fmla="*/ 95 h 112"/>
                  <a:gd name="T12" fmla="*/ 0 w 106"/>
                  <a:gd name="T13" fmla="*/ 19 h 112"/>
                  <a:gd name="T14" fmla="*/ 26 w 106"/>
                  <a:gd name="T15" fmla="*/ 0 h 112"/>
                  <a:gd name="T16" fmla="*/ 35 w 106"/>
                  <a:gd name="T17" fmla="*/ 9 h 112"/>
                  <a:gd name="T18" fmla="*/ 106 w 106"/>
                  <a:gd name="T19" fmla="*/ 8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112">
                    <a:moveTo>
                      <a:pt x="106" y="82"/>
                    </a:moveTo>
                    <a:cubicBezTo>
                      <a:pt x="68" y="112"/>
                      <a:pt x="68" y="112"/>
                      <a:pt x="68" y="112"/>
                    </a:cubicBezTo>
                    <a:cubicBezTo>
                      <a:pt x="67" y="112"/>
                      <a:pt x="67" y="112"/>
                      <a:pt x="67" y="112"/>
                    </a:cubicBezTo>
                    <a:cubicBezTo>
                      <a:pt x="62" y="108"/>
                      <a:pt x="62" y="108"/>
                      <a:pt x="62" y="108"/>
                    </a:cubicBezTo>
                    <a:cubicBezTo>
                      <a:pt x="73" y="99"/>
                      <a:pt x="73" y="99"/>
                      <a:pt x="73" y="99"/>
                    </a:cubicBezTo>
                    <a:cubicBezTo>
                      <a:pt x="73" y="97"/>
                      <a:pt x="72" y="94"/>
                      <a:pt x="72" y="95"/>
                    </a:cubicBezTo>
                    <a:cubicBezTo>
                      <a:pt x="65" y="87"/>
                      <a:pt x="7" y="27"/>
                      <a:pt x="0" y="19"/>
                    </a:cubicBezTo>
                    <a:cubicBezTo>
                      <a:pt x="26" y="0"/>
                      <a:pt x="26" y="0"/>
                      <a:pt x="26" y="0"/>
                    </a:cubicBezTo>
                    <a:cubicBezTo>
                      <a:pt x="35" y="9"/>
                      <a:pt x="35" y="9"/>
                      <a:pt x="35" y="9"/>
                    </a:cubicBezTo>
                    <a:cubicBezTo>
                      <a:pt x="106" y="82"/>
                      <a:pt x="106" y="82"/>
                      <a:pt x="106" y="82"/>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5" name="Freeform: Shape 20"/>
              <p:cNvSpPr>
                <a:spLocks/>
              </p:cNvSpPr>
              <p:nvPr/>
            </p:nvSpPr>
            <p:spPr bwMode="auto">
              <a:xfrm>
                <a:off x="6409981" y="3413759"/>
                <a:ext cx="916487" cy="854964"/>
              </a:xfrm>
              <a:custGeom>
                <a:avLst/>
                <a:gdLst>
                  <a:gd name="T0" fmla="*/ 167 w 432"/>
                  <a:gd name="T1" fmla="*/ 166 h 403"/>
                  <a:gd name="T2" fmla="*/ 0 w 432"/>
                  <a:gd name="T3" fmla="*/ 16 h 403"/>
                  <a:gd name="T4" fmla="*/ 0 w 432"/>
                  <a:gd name="T5" fmla="*/ 0 h 403"/>
                  <a:gd name="T6" fmla="*/ 432 w 432"/>
                  <a:gd name="T7" fmla="*/ 391 h 403"/>
                  <a:gd name="T8" fmla="*/ 428 w 432"/>
                  <a:gd name="T9" fmla="*/ 401 h 403"/>
                  <a:gd name="T10" fmla="*/ 428 w 432"/>
                  <a:gd name="T11" fmla="*/ 403 h 403"/>
                  <a:gd name="T12" fmla="*/ 167 w 432"/>
                  <a:gd name="T13" fmla="*/ 166 h 403"/>
                </a:gdLst>
                <a:ahLst/>
                <a:cxnLst>
                  <a:cxn ang="0">
                    <a:pos x="T0" y="T1"/>
                  </a:cxn>
                  <a:cxn ang="0">
                    <a:pos x="T2" y="T3"/>
                  </a:cxn>
                  <a:cxn ang="0">
                    <a:pos x="T4" y="T5"/>
                  </a:cxn>
                  <a:cxn ang="0">
                    <a:pos x="T6" y="T7"/>
                  </a:cxn>
                  <a:cxn ang="0">
                    <a:pos x="T8" y="T9"/>
                  </a:cxn>
                  <a:cxn ang="0">
                    <a:pos x="T10" y="T11"/>
                  </a:cxn>
                  <a:cxn ang="0">
                    <a:pos x="T12" y="T13"/>
                  </a:cxn>
                </a:cxnLst>
                <a:rect l="0" t="0" r="r" b="b"/>
                <a:pathLst>
                  <a:path w="432" h="403">
                    <a:moveTo>
                      <a:pt x="167" y="166"/>
                    </a:moveTo>
                    <a:lnTo>
                      <a:pt x="0" y="16"/>
                    </a:lnTo>
                    <a:lnTo>
                      <a:pt x="0" y="0"/>
                    </a:lnTo>
                    <a:lnTo>
                      <a:pt x="432" y="391"/>
                    </a:lnTo>
                    <a:lnTo>
                      <a:pt x="428" y="401"/>
                    </a:lnTo>
                    <a:lnTo>
                      <a:pt x="428" y="403"/>
                    </a:lnTo>
                    <a:lnTo>
                      <a:pt x="167" y="166"/>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6" name="Freeform: Shape 21"/>
              <p:cNvSpPr>
                <a:spLocks/>
              </p:cNvSpPr>
              <p:nvPr/>
            </p:nvSpPr>
            <p:spPr bwMode="auto">
              <a:xfrm>
                <a:off x="4916446" y="3689554"/>
                <a:ext cx="543104" cy="528253"/>
              </a:xfrm>
              <a:custGeom>
                <a:avLst/>
                <a:gdLst>
                  <a:gd name="T0" fmla="*/ 0 w 108"/>
                  <a:gd name="T1" fmla="*/ 20 h 105"/>
                  <a:gd name="T2" fmla="*/ 27 w 108"/>
                  <a:gd name="T3" fmla="*/ 0 h 105"/>
                  <a:gd name="T4" fmla="*/ 108 w 108"/>
                  <a:gd name="T5" fmla="*/ 85 h 105"/>
                  <a:gd name="T6" fmla="*/ 80 w 108"/>
                  <a:gd name="T7" fmla="*/ 105 h 105"/>
                  <a:gd name="T8" fmla="*/ 0 w 108"/>
                  <a:gd name="T9" fmla="*/ 20 h 105"/>
                </a:gdLst>
                <a:ahLst/>
                <a:cxnLst>
                  <a:cxn ang="0">
                    <a:pos x="T0" y="T1"/>
                  </a:cxn>
                  <a:cxn ang="0">
                    <a:pos x="T2" y="T3"/>
                  </a:cxn>
                  <a:cxn ang="0">
                    <a:pos x="T4" y="T5"/>
                  </a:cxn>
                  <a:cxn ang="0">
                    <a:pos x="T6" y="T7"/>
                  </a:cxn>
                  <a:cxn ang="0">
                    <a:pos x="T8" y="T9"/>
                  </a:cxn>
                </a:cxnLst>
                <a:rect l="0" t="0" r="r" b="b"/>
                <a:pathLst>
                  <a:path w="108" h="105">
                    <a:moveTo>
                      <a:pt x="0" y="20"/>
                    </a:moveTo>
                    <a:cubicBezTo>
                      <a:pt x="27" y="0"/>
                      <a:pt x="27" y="0"/>
                      <a:pt x="27" y="0"/>
                    </a:cubicBezTo>
                    <a:cubicBezTo>
                      <a:pt x="42" y="15"/>
                      <a:pt x="105" y="81"/>
                      <a:pt x="108" y="85"/>
                    </a:cubicBezTo>
                    <a:cubicBezTo>
                      <a:pt x="80" y="105"/>
                      <a:pt x="80" y="105"/>
                      <a:pt x="80" y="105"/>
                    </a:cubicBezTo>
                    <a:cubicBezTo>
                      <a:pt x="0" y="20"/>
                      <a:pt x="0" y="20"/>
                      <a:pt x="0" y="2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7" name="Freeform: Shape 22"/>
              <p:cNvSpPr>
                <a:spLocks/>
              </p:cNvSpPr>
              <p:nvPr/>
            </p:nvSpPr>
            <p:spPr bwMode="auto">
              <a:xfrm>
                <a:off x="6552122" y="3765928"/>
                <a:ext cx="795562" cy="704337"/>
              </a:xfrm>
              <a:custGeom>
                <a:avLst/>
                <a:gdLst>
                  <a:gd name="T0" fmla="*/ 0 w 158"/>
                  <a:gd name="T1" fmla="*/ 33 h 140"/>
                  <a:gd name="T2" fmla="*/ 42 w 158"/>
                  <a:gd name="T3" fmla="*/ 0 h 140"/>
                  <a:gd name="T4" fmla="*/ 152 w 158"/>
                  <a:gd name="T5" fmla="*/ 100 h 140"/>
                  <a:gd name="T6" fmla="*/ 154 w 158"/>
                  <a:gd name="T7" fmla="*/ 98 h 140"/>
                  <a:gd name="T8" fmla="*/ 158 w 158"/>
                  <a:gd name="T9" fmla="*/ 101 h 140"/>
                  <a:gd name="T10" fmla="*/ 114 w 158"/>
                  <a:gd name="T11" fmla="*/ 140 h 140"/>
                  <a:gd name="T12" fmla="*/ 0 w 158"/>
                  <a:gd name="T13" fmla="*/ 33 h 140"/>
                </a:gdLst>
                <a:ahLst/>
                <a:cxnLst>
                  <a:cxn ang="0">
                    <a:pos x="T0" y="T1"/>
                  </a:cxn>
                  <a:cxn ang="0">
                    <a:pos x="T2" y="T3"/>
                  </a:cxn>
                  <a:cxn ang="0">
                    <a:pos x="T4" y="T5"/>
                  </a:cxn>
                  <a:cxn ang="0">
                    <a:pos x="T6" y="T7"/>
                  </a:cxn>
                  <a:cxn ang="0">
                    <a:pos x="T8" y="T9"/>
                  </a:cxn>
                  <a:cxn ang="0">
                    <a:pos x="T10" y="T11"/>
                  </a:cxn>
                  <a:cxn ang="0">
                    <a:pos x="T12" y="T13"/>
                  </a:cxn>
                </a:cxnLst>
                <a:rect l="0" t="0" r="r" b="b"/>
                <a:pathLst>
                  <a:path w="158" h="140">
                    <a:moveTo>
                      <a:pt x="0" y="33"/>
                    </a:moveTo>
                    <a:cubicBezTo>
                      <a:pt x="42" y="0"/>
                      <a:pt x="42" y="0"/>
                      <a:pt x="42" y="0"/>
                    </a:cubicBezTo>
                    <a:cubicBezTo>
                      <a:pt x="152" y="100"/>
                      <a:pt x="152" y="100"/>
                      <a:pt x="152" y="100"/>
                    </a:cubicBezTo>
                    <a:cubicBezTo>
                      <a:pt x="154" y="98"/>
                      <a:pt x="154" y="98"/>
                      <a:pt x="154" y="98"/>
                    </a:cubicBezTo>
                    <a:cubicBezTo>
                      <a:pt x="158" y="101"/>
                      <a:pt x="158" y="101"/>
                      <a:pt x="158" y="101"/>
                    </a:cubicBezTo>
                    <a:cubicBezTo>
                      <a:pt x="120" y="134"/>
                      <a:pt x="116" y="138"/>
                      <a:pt x="114" y="140"/>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8" name="Freeform: Shape 23"/>
              <p:cNvSpPr>
                <a:spLocks/>
              </p:cNvSpPr>
              <p:nvPr/>
            </p:nvSpPr>
            <p:spPr bwMode="auto">
              <a:xfrm>
                <a:off x="6547879" y="3931404"/>
                <a:ext cx="577048" cy="564319"/>
              </a:xfrm>
              <a:custGeom>
                <a:avLst/>
                <a:gdLst>
                  <a:gd name="T0" fmla="*/ 11 w 272"/>
                  <a:gd name="T1" fmla="*/ 24 h 266"/>
                  <a:gd name="T2" fmla="*/ 0 w 272"/>
                  <a:gd name="T3" fmla="*/ 14 h 266"/>
                  <a:gd name="T4" fmla="*/ 2 w 272"/>
                  <a:gd name="T5" fmla="*/ 0 h 266"/>
                  <a:gd name="T6" fmla="*/ 272 w 272"/>
                  <a:gd name="T7" fmla="*/ 254 h 266"/>
                  <a:gd name="T8" fmla="*/ 268 w 272"/>
                  <a:gd name="T9" fmla="*/ 266 h 266"/>
                  <a:gd name="T10" fmla="*/ 11 w 272"/>
                  <a:gd name="T11" fmla="*/ 24 h 266"/>
                </a:gdLst>
                <a:ahLst/>
                <a:cxnLst>
                  <a:cxn ang="0">
                    <a:pos x="T0" y="T1"/>
                  </a:cxn>
                  <a:cxn ang="0">
                    <a:pos x="T2" y="T3"/>
                  </a:cxn>
                  <a:cxn ang="0">
                    <a:pos x="T4" y="T5"/>
                  </a:cxn>
                  <a:cxn ang="0">
                    <a:pos x="T6" y="T7"/>
                  </a:cxn>
                  <a:cxn ang="0">
                    <a:pos x="T8" y="T9"/>
                  </a:cxn>
                  <a:cxn ang="0">
                    <a:pos x="T10" y="T11"/>
                  </a:cxn>
                </a:cxnLst>
                <a:rect l="0" t="0" r="r" b="b"/>
                <a:pathLst>
                  <a:path w="272" h="266">
                    <a:moveTo>
                      <a:pt x="11" y="24"/>
                    </a:moveTo>
                    <a:lnTo>
                      <a:pt x="0" y="14"/>
                    </a:lnTo>
                    <a:lnTo>
                      <a:pt x="2" y="0"/>
                    </a:lnTo>
                    <a:lnTo>
                      <a:pt x="272" y="254"/>
                    </a:lnTo>
                    <a:lnTo>
                      <a:pt x="268" y="266"/>
                    </a:lnTo>
                    <a:lnTo>
                      <a:pt x="11" y="24"/>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29" name="Freeform: Shape 24"/>
              <p:cNvSpPr>
                <a:spLocks/>
              </p:cNvSpPr>
              <p:nvPr/>
            </p:nvSpPr>
            <p:spPr bwMode="auto">
              <a:xfrm>
                <a:off x="5419241" y="4052330"/>
                <a:ext cx="216393" cy="171841"/>
              </a:xfrm>
              <a:custGeom>
                <a:avLst/>
                <a:gdLst>
                  <a:gd name="T0" fmla="*/ 43 w 43"/>
                  <a:gd name="T1" fmla="*/ 5 h 34"/>
                  <a:gd name="T2" fmla="*/ 42 w 43"/>
                  <a:gd name="T3" fmla="*/ 0 h 34"/>
                  <a:gd name="T4" fmla="*/ 3 w 43"/>
                  <a:gd name="T5" fmla="*/ 30 h 34"/>
                  <a:gd name="T6" fmla="*/ 3 w 43"/>
                  <a:gd name="T7" fmla="*/ 34 h 34"/>
                  <a:gd name="T8" fmla="*/ 43 w 43"/>
                  <a:gd name="T9" fmla="*/ 5 h 34"/>
                </a:gdLst>
                <a:ahLst/>
                <a:cxnLst>
                  <a:cxn ang="0">
                    <a:pos x="T0" y="T1"/>
                  </a:cxn>
                  <a:cxn ang="0">
                    <a:pos x="T2" y="T3"/>
                  </a:cxn>
                  <a:cxn ang="0">
                    <a:pos x="T4" y="T5"/>
                  </a:cxn>
                  <a:cxn ang="0">
                    <a:pos x="T6" y="T7"/>
                  </a:cxn>
                  <a:cxn ang="0">
                    <a:pos x="T8" y="T9"/>
                  </a:cxn>
                </a:cxnLst>
                <a:rect l="0" t="0" r="r" b="b"/>
                <a:pathLst>
                  <a:path w="43" h="34">
                    <a:moveTo>
                      <a:pt x="43" y="5"/>
                    </a:moveTo>
                    <a:cubicBezTo>
                      <a:pt x="42" y="0"/>
                      <a:pt x="42" y="0"/>
                      <a:pt x="42" y="0"/>
                    </a:cubicBezTo>
                    <a:cubicBezTo>
                      <a:pt x="0" y="32"/>
                      <a:pt x="4" y="29"/>
                      <a:pt x="3" y="30"/>
                    </a:cubicBezTo>
                    <a:cubicBezTo>
                      <a:pt x="3" y="34"/>
                      <a:pt x="3" y="34"/>
                      <a:pt x="3" y="34"/>
                    </a:cubicBezTo>
                    <a:cubicBezTo>
                      <a:pt x="4" y="34"/>
                      <a:pt x="42" y="5"/>
                      <a:pt x="43" y="5"/>
                    </a:cubicBez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0" name="Freeform: Shape 25"/>
              <p:cNvSpPr>
                <a:spLocks/>
              </p:cNvSpPr>
              <p:nvPr/>
            </p:nvSpPr>
            <p:spPr bwMode="auto">
              <a:xfrm>
                <a:off x="5599569" y="3997171"/>
                <a:ext cx="197299" cy="165477"/>
              </a:xfrm>
              <a:custGeom>
                <a:avLst/>
                <a:gdLst>
                  <a:gd name="T0" fmla="*/ 0 w 93"/>
                  <a:gd name="T1" fmla="*/ 69 h 78"/>
                  <a:gd name="T2" fmla="*/ 93 w 93"/>
                  <a:gd name="T3" fmla="*/ 0 h 78"/>
                  <a:gd name="T4" fmla="*/ 93 w 93"/>
                  <a:gd name="T5" fmla="*/ 9 h 78"/>
                  <a:gd name="T6" fmla="*/ 3 w 93"/>
                  <a:gd name="T7" fmla="*/ 78 h 78"/>
                  <a:gd name="T8" fmla="*/ 0 w 93"/>
                  <a:gd name="T9" fmla="*/ 69 h 78"/>
                </a:gdLst>
                <a:ahLst/>
                <a:cxnLst>
                  <a:cxn ang="0">
                    <a:pos x="T0" y="T1"/>
                  </a:cxn>
                  <a:cxn ang="0">
                    <a:pos x="T2" y="T3"/>
                  </a:cxn>
                  <a:cxn ang="0">
                    <a:pos x="T4" y="T5"/>
                  </a:cxn>
                  <a:cxn ang="0">
                    <a:pos x="T6" y="T7"/>
                  </a:cxn>
                  <a:cxn ang="0">
                    <a:pos x="T8" y="T9"/>
                  </a:cxn>
                </a:cxnLst>
                <a:rect l="0" t="0" r="r" b="b"/>
                <a:pathLst>
                  <a:path w="93" h="78">
                    <a:moveTo>
                      <a:pt x="0" y="69"/>
                    </a:moveTo>
                    <a:lnTo>
                      <a:pt x="93" y="0"/>
                    </a:lnTo>
                    <a:lnTo>
                      <a:pt x="93" y="9"/>
                    </a:lnTo>
                    <a:lnTo>
                      <a:pt x="3" y="78"/>
                    </a:lnTo>
                    <a:lnTo>
                      <a:pt x="0" y="69"/>
                    </a:ln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1" name="Freeform: Shape 26"/>
              <p:cNvSpPr>
                <a:spLocks/>
              </p:cNvSpPr>
              <p:nvPr/>
            </p:nvSpPr>
            <p:spPr bwMode="auto">
              <a:xfrm>
                <a:off x="5569868" y="4118096"/>
                <a:ext cx="36065" cy="44551"/>
              </a:xfrm>
              <a:custGeom>
                <a:avLst/>
                <a:gdLst>
                  <a:gd name="T0" fmla="*/ 5 w 17"/>
                  <a:gd name="T1" fmla="*/ 0 h 21"/>
                  <a:gd name="T2" fmla="*/ 0 w 17"/>
                  <a:gd name="T3" fmla="*/ 5 h 21"/>
                  <a:gd name="T4" fmla="*/ 17 w 17"/>
                  <a:gd name="T5" fmla="*/ 21 h 21"/>
                  <a:gd name="T6" fmla="*/ 14 w 17"/>
                  <a:gd name="T7" fmla="*/ 12 h 21"/>
                  <a:gd name="T8" fmla="*/ 5 w 17"/>
                  <a:gd name="T9" fmla="*/ 0 h 21"/>
                </a:gdLst>
                <a:ahLst/>
                <a:cxnLst>
                  <a:cxn ang="0">
                    <a:pos x="T0" y="T1"/>
                  </a:cxn>
                  <a:cxn ang="0">
                    <a:pos x="T2" y="T3"/>
                  </a:cxn>
                  <a:cxn ang="0">
                    <a:pos x="T4" y="T5"/>
                  </a:cxn>
                  <a:cxn ang="0">
                    <a:pos x="T6" y="T7"/>
                  </a:cxn>
                  <a:cxn ang="0">
                    <a:pos x="T8" y="T9"/>
                  </a:cxn>
                </a:cxnLst>
                <a:rect l="0" t="0" r="r" b="b"/>
                <a:pathLst>
                  <a:path w="17" h="21">
                    <a:moveTo>
                      <a:pt x="5" y="0"/>
                    </a:moveTo>
                    <a:lnTo>
                      <a:pt x="0" y="5"/>
                    </a:lnTo>
                    <a:lnTo>
                      <a:pt x="17" y="21"/>
                    </a:lnTo>
                    <a:lnTo>
                      <a:pt x="14" y="12"/>
                    </a:lnTo>
                    <a:lnTo>
                      <a:pt x="5" y="0"/>
                    </a:ln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2" name="Freeform: Shape 27"/>
              <p:cNvSpPr>
                <a:spLocks/>
              </p:cNvSpPr>
              <p:nvPr/>
            </p:nvSpPr>
            <p:spPr bwMode="auto">
              <a:xfrm>
                <a:off x="4316062" y="3740470"/>
                <a:ext cx="1143488" cy="1162581"/>
              </a:xfrm>
              <a:custGeom>
                <a:avLst/>
                <a:gdLst>
                  <a:gd name="T0" fmla="*/ 110 w 227"/>
                  <a:gd name="T1" fmla="*/ 0 h 231"/>
                  <a:gd name="T2" fmla="*/ 227 w 227"/>
                  <a:gd name="T3" fmla="*/ 125 h 231"/>
                  <a:gd name="T4" fmla="*/ 118 w 227"/>
                  <a:gd name="T5" fmla="*/ 209 h 231"/>
                  <a:gd name="T6" fmla="*/ 118 w 227"/>
                  <a:gd name="T7" fmla="*/ 209 h 231"/>
                  <a:gd name="T8" fmla="*/ 118 w 227"/>
                  <a:gd name="T9" fmla="*/ 209 h 231"/>
                  <a:gd name="T10" fmla="*/ 120 w 227"/>
                  <a:gd name="T11" fmla="*/ 213 h 231"/>
                  <a:gd name="T12" fmla="*/ 134 w 227"/>
                  <a:gd name="T13" fmla="*/ 229 h 231"/>
                  <a:gd name="T14" fmla="*/ 131 w 227"/>
                  <a:gd name="T15" fmla="*/ 231 h 231"/>
                  <a:gd name="T16" fmla="*/ 0 w 227"/>
                  <a:gd name="T17" fmla="*/ 78 h 231"/>
                  <a:gd name="T18" fmla="*/ 110 w 227"/>
                  <a:gd name="T19"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231">
                    <a:moveTo>
                      <a:pt x="110" y="0"/>
                    </a:moveTo>
                    <a:cubicBezTo>
                      <a:pt x="126" y="18"/>
                      <a:pt x="225" y="122"/>
                      <a:pt x="227" y="125"/>
                    </a:cubicBezTo>
                    <a:cubicBezTo>
                      <a:pt x="114" y="212"/>
                      <a:pt x="132" y="199"/>
                      <a:pt x="118" y="209"/>
                    </a:cubicBezTo>
                    <a:cubicBezTo>
                      <a:pt x="118" y="209"/>
                      <a:pt x="118" y="209"/>
                      <a:pt x="118" y="209"/>
                    </a:cubicBezTo>
                    <a:cubicBezTo>
                      <a:pt x="118" y="209"/>
                      <a:pt x="118" y="209"/>
                      <a:pt x="118" y="209"/>
                    </a:cubicBezTo>
                    <a:cubicBezTo>
                      <a:pt x="120" y="213"/>
                      <a:pt x="120" y="213"/>
                      <a:pt x="120" y="213"/>
                    </a:cubicBezTo>
                    <a:cubicBezTo>
                      <a:pt x="134" y="229"/>
                      <a:pt x="134" y="229"/>
                      <a:pt x="134" y="229"/>
                    </a:cubicBezTo>
                    <a:cubicBezTo>
                      <a:pt x="131" y="231"/>
                      <a:pt x="131" y="231"/>
                      <a:pt x="131" y="231"/>
                    </a:cubicBezTo>
                    <a:cubicBezTo>
                      <a:pt x="0" y="78"/>
                      <a:pt x="0" y="78"/>
                      <a:pt x="0" y="78"/>
                    </a:cubicBezTo>
                    <a:cubicBezTo>
                      <a:pt x="110" y="0"/>
                      <a:pt x="110" y="0"/>
                      <a:pt x="110" y="0"/>
                    </a:cubicBezTo>
                  </a:path>
                </a:pathLst>
              </a:custGeom>
              <a:gradFill flip="none" rotWithShape="1">
                <a:gsLst>
                  <a:gs pos="0">
                    <a:schemeClr val="accent1">
                      <a:lumMod val="75000"/>
                    </a:schemeClr>
                  </a:gs>
                  <a:gs pos="57000">
                    <a:schemeClr val="accent1"/>
                  </a:gs>
                  <a:gs pos="83000">
                    <a:schemeClr val="accent1"/>
                  </a:gs>
                  <a:gs pos="100000">
                    <a:schemeClr val="accent1"/>
                  </a:gs>
                </a:gsLst>
                <a:lin ang="189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3" name="Freeform: Shape 28"/>
              <p:cNvSpPr>
                <a:spLocks/>
              </p:cNvSpPr>
              <p:nvPr/>
            </p:nvSpPr>
            <p:spPr bwMode="auto">
              <a:xfrm>
                <a:off x="6365430" y="3982320"/>
                <a:ext cx="784955" cy="708580"/>
              </a:xfrm>
              <a:custGeom>
                <a:avLst/>
                <a:gdLst>
                  <a:gd name="T0" fmla="*/ 0 w 156"/>
                  <a:gd name="T1" fmla="*/ 34 h 141"/>
                  <a:gd name="T2" fmla="*/ 41 w 156"/>
                  <a:gd name="T3" fmla="*/ 0 h 141"/>
                  <a:gd name="T4" fmla="*/ 149 w 156"/>
                  <a:gd name="T5" fmla="*/ 102 h 141"/>
                  <a:gd name="T6" fmla="*/ 152 w 156"/>
                  <a:gd name="T7" fmla="*/ 99 h 141"/>
                  <a:gd name="T8" fmla="*/ 156 w 156"/>
                  <a:gd name="T9" fmla="*/ 102 h 141"/>
                  <a:gd name="T10" fmla="*/ 111 w 156"/>
                  <a:gd name="T11" fmla="*/ 141 h 141"/>
                  <a:gd name="T12" fmla="*/ 0 w 156"/>
                  <a:gd name="T13" fmla="*/ 34 h 141"/>
                </a:gdLst>
                <a:ahLst/>
                <a:cxnLst>
                  <a:cxn ang="0">
                    <a:pos x="T0" y="T1"/>
                  </a:cxn>
                  <a:cxn ang="0">
                    <a:pos x="T2" y="T3"/>
                  </a:cxn>
                  <a:cxn ang="0">
                    <a:pos x="T4" y="T5"/>
                  </a:cxn>
                  <a:cxn ang="0">
                    <a:pos x="T6" y="T7"/>
                  </a:cxn>
                  <a:cxn ang="0">
                    <a:pos x="T8" y="T9"/>
                  </a:cxn>
                  <a:cxn ang="0">
                    <a:pos x="T10" y="T11"/>
                  </a:cxn>
                  <a:cxn ang="0">
                    <a:pos x="T12" y="T13"/>
                  </a:cxn>
                </a:cxnLst>
                <a:rect l="0" t="0" r="r" b="b"/>
                <a:pathLst>
                  <a:path w="156" h="141">
                    <a:moveTo>
                      <a:pt x="0" y="34"/>
                    </a:moveTo>
                    <a:cubicBezTo>
                      <a:pt x="41" y="0"/>
                      <a:pt x="41" y="0"/>
                      <a:pt x="41" y="0"/>
                    </a:cubicBezTo>
                    <a:cubicBezTo>
                      <a:pt x="149" y="102"/>
                      <a:pt x="149" y="102"/>
                      <a:pt x="149" y="102"/>
                    </a:cubicBezTo>
                    <a:cubicBezTo>
                      <a:pt x="152" y="99"/>
                      <a:pt x="152" y="99"/>
                      <a:pt x="152" y="99"/>
                    </a:cubicBezTo>
                    <a:cubicBezTo>
                      <a:pt x="156" y="102"/>
                      <a:pt x="156" y="102"/>
                      <a:pt x="156" y="102"/>
                    </a:cubicBezTo>
                    <a:cubicBezTo>
                      <a:pt x="156" y="102"/>
                      <a:pt x="117" y="137"/>
                      <a:pt x="111" y="141"/>
                    </a:cubicBezTo>
                    <a:lnTo>
                      <a:pt x="0" y="34"/>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4" name="Freeform: Shape 29"/>
              <p:cNvSpPr>
                <a:spLocks/>
              </p:cNvSpPr>
              <p:nvPr/>
            </p:nvSpPr>
            <p:spPr bwMode="auto">
              <a:xfrm>
                <a:off x="5319531" y="4118096"/>
                <a:ext cx="144262" cy="120925"/>
              </a:xfrm>
              <a:custGeom>
                <a:avLst/>
                <a:gdLst>
                  <a:gd name="T0" fmla="*/ 29 w 29"/>
                  <a:gd name="T1" fmla="*/ 4 h 24"/>
                  <a:gd name="T2" fmla="*/ 28 w 29"/>
                  <a:gd name="T3" fmla="*/ 0 h 24"/>
                  <a:gd name="T4" fmla="*/ 0 w 29"/>
                  <a:gd name="T5" fmla="*/ 20 h 24"/>
                  <a:gd name="T6" fmla="*/ 3 w 29"/>
                  <a:gd name="T7" fmla="*/ 24 h 24"/>
                  <a:gd name="T8" fmla="*/ 29 w 29"/>
                  <a:gd name="T9" fmla="*/ 4 h 24"/>
                </a:gdLst>
                <a:ahLst/>
                <a:cxnLst>
                  <a:cxn ang="0">
                    <a:pos x="T0" y="T1"/>
                  </a:cxn>
                  <a:cxn ang="0">
                    <a:pos x="T2" y="T3"/>
                  </a:cxn>
                  <a:cxn ang="0">
                    <a:pos x="T4" y="T5"/>
                  </a:cxn>
                  <a:cxn ang="0">
                    <a:pos x="T6" y="T7"/>
                  </a:cxn>
                  <a:cxn ang="0">
                    <a:pos x="T8" y="T9"/>
                  </a:cxn>
                </a:cxnLst>
                <a:rect l="0" t="0" r="r" b="b"/>
                <a:pathLst>
                  <a:path w="29" h="24">
                    <a:moveTo>
                      <a:pt x="29" y="4"/>
                    </a:moveTo>
                    <a:cubicBezTo>
                      <a:pt x="29" y="3"/>
                      <a:pt x="29" y="4"/>
                      <a:pt x="28" y="0"/>
                    </a:cubicBezTo>
                    <a:cubicBezTo>
                      <a:pt x="0" y="20"/>
                      <a:pt x="0" y="20"/>
                      <a:pt x="0" y="20"/>
                    </a:cubicBezTo>
                    <a:cubicBezTo>
                      <a:pt x="3" y="24"/>
                      <a:pt x="3" y="24"/>
                      <a:pt x="3" y="24"/>
                    </a:cubicBezTo>
                    <a:cubicBezTo>
                      <a:pt x="29" y="4"/>
                      <a:pt x="29" y="4"/>
                      <a:pt x="29" y="4"/>
                    </a:cubicBezTo>
                  </a:path>
                </a:pathLst>
              </a:custGeom>
              <a:solidFill>
                <a:srgbClr val="33B3D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Calibri" panose="020F0502020204030204" pitchFamily="34" charset="0"/>
                  <a:cs typeface="Calibri" panose="020F0502020204030204" pitchFamily="34" charset="0"/>
                </a:endParaRPr>
              </a:p>
            </p:txBody>
          </p:sp>
          <p:sp>
            <p:nvSpPr>
              <p:cNvPr id="35" name="Freeform: Shape 30"/>
              <p:cNvSpPr>
                <a:spLocks/>
              </p:cNvSpPr>
              <p:nvPr/>
            </p:nvSpPr>
            <p:spPr bwMode="auto">
              <a:xfrm>
                <a:off x="5319531" y="4118096"/>
                <a:ext cx="144262" cy="120925"/>
              </a:xfrm>
              <a:custGeom>
                <a:avLst/>
                <a:gdLst>
                  <a:gd name="T0" fmla="*/ 28 w 29"/>
                  <a:gd name="T1" fmla="*/ 0 h 24"/>
                  <a:gd name="T2" fmla="*/ 28 w 29"/>
                  <a:gd name="T3" fmla="*/ 0 h 24"/>
                  <a:gd name="T4" fmla="*/ 0 w 29"/>
                  <a:gd name="T5" fmla="*/ 20 h 24"/>
                  <a:gd name="T6" fmla="*/ 3 w 29"/>
                  <a:gd name="T7" fmla="*/ 24 h 24"/>
                  <a:gd name="T8" fmla="*/ 29 w 29"/>
                  <a:gd name="T9" fmla="*/ 4 h 24"/>
                  <a:gd name="T10" fmla="*/ 29 w 29"/>
                  <a:gd name="T11" fmla="*/ 3 h 24"/>
                  <a:gd name="T12" fmla="*/ 29 w 29"/>
                  <a:gd name="T13" fmla="*/ 2 h 24"/>
                  <a:gd name="T14" fmla="*/ 28 w 29"/>
                  <a:gd name="T15" fmla="*/ 0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4">
                    <a:moveTo>
                      <a:pt x="28" y="0"/>
                    </a:moveTo>
                    <a:cubicBezTo>
                      <a:pt x="28" y="0"/>
                      <a:pt x="28" y="0"/>
                      <a:pt x="28" y="0"/>
                    </a:cubicBezTo>
                    <a:cubicBezTo>
                      <a:pt x="0" y="20"/>
                      <a:pt x="0" y="20"/>
                      <a:pt x="0" y="20"/>
                    </a:cubicBezTo>
                    <a:cubicBezTo>
                      <a:pt x="3" y="24"/>
                      <a:pt x="3" y="24"/>
                      <a:pt x="3" y="24"/>
                    </a:cubicBezTo>
                    <a:cubicBezTo>
                      <a:pt x="29" y="4"/>
                      <a:pt x="29" y="4"/>
                      <a:pt x="29" y="4"/>
                    </a:cubicBezTo>
                    <a:cubicBezTo>
                      <a:pt x="29" y="4"/>
                      <a:pt x="29" y="4"/>
                      <a:pt x="29" y="3"/>
                    </a:cubicBezTo>
                    <a:cubicBezTo>
                      <a:pt x="29" y="3"/>
                      <a:pt x="29" y="3"/>
                      <a:pt x="29" y="2"/>
                    </a:cubicBezTo>
                    <a:cubicBezTo>
                      <a:pt x="29" y="1"/>
                      <a:pt x="29" y="1"/>
                      <a:pt x="28" y="0"/>
                    </a:cubicBezTo>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6" name="Freeform: Shape 31"/>
              <p:cNvSpPr>
                <a:spLocks/>
              </p:cNvSpPr>
              <p:nvPr/>
            </p:nvSpPr>
            <p:spPr bwMode="auto">
              <a:xfrm>
                <a:off x="5400148" y="4183863"/>
                <a:ext cx="33944" cy="40308"/>
              </a:xfrm>
              <a:custGeom>
                <a:avLst/>
                <a:gdLst>
                  <a:gd name="T0" fmla="*/ 4 w 16"/>
                  <a:gd name="T1" fmla="*/ 0 h 19"/>
                  <a:gd name="T2" fmla="*/ 0 w 16"/>
                  <a:gd name="T3" fmla="*/ 2 h 19"/>
                  <a:gd name="T4" fmla="*/ 16 w 16"/>
                  <a:gd name="T5" fmla="*/ 19 h 19"/>
                  <a:gd name="T6" fmla="*/ 16 w 16"/>
                  <a:gd name="T7" fmla="*/ 9 h 19"/>
                  <a:gd name="T8" fmla="*/ 4 w 16"/>
                  <a:gd name="T9" fmla="*/ 0 h 19"/>
                </a:gdLst>
                <a:ahLst/>
                <a:cxnLst>
                  <a:cxn ang="0">
                    <a:pos x="T0" y="T1"/>
                  </a:cxn>
                  <a:cxn ang="0">
                    <a:pos x="T2" y="T3"/>
                  </a:cxn>
                  <a:cxn ang="0">
                    <a:pos x="T4" y="T5"/>
                  </a:cxn>
                  <a:cxn ang="0">
                    <a:pos x="T6" y="T7"/>
                  </a:cxn>
                  <a:cxn ang="0">
                    <a:pos x="T8" y="T9"/>
                  </a:cxn>
                </a:cxnLst>
                <a:rect l="0" t="0" r="r" b="b"/>
                <a:pathLst>
                  <a:path w="16" h="19">
                    <a:moveTo>
                      <a:pt x="4" y="0"/>
                    </a:moveTo>
                    <a:lnTo>
                      <a:pt x="0" y="2"/>
                    </a:lnTo>
                    <a:lnTo>
                      <a:pt x="16" y="19"/>
                    </a:lnTo>
                    <a:lnTo>
                      <a:pt x="16" y="9"/>
                    </a:lnTo>
                    <a:lnTo>
                      <a:pt x="4" y="0"/>
                    </a:ln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7" name="Freeform: Shape 32"/>
              <p:cNvSpPr>
                <a:spLocks/>
              </p:cNvSpPr>
              <p:nvPr/>
            </p:nvSpPr>
            <p:spPr bwMode="auto">
              <a:xfrm>
                <a:off x="6361187" y="4152040"/>
                <a:ext cx="564319" cy="564319"/>
              </a:xfrm>
              <a:custGeom>
                <a:avLst/>
                <a:gdLst>
                  <a:gd name="T0" fmla="*/ 12 w 266"/>
                  <a:gd name="T1" fmla="*/ 22 h 266"/>
                  <a:gd name="T2" fmla="*/ 0 w 266"/>
                  <a:gd name="T3" fmla="*/ 12 h 266"/>
                  <a:gd name="T4" fmla="*/ 2 w 266"/>
                  <a:gd name="T5" fmla="*/ 0 h 266"/>
                  <a:gd name="T6" fmla="*/ 266 w 266"/>
                  <a:gd name="T7" fmla="*/ 254 h 266"/>
                  <a:gd name="T8" fmla="*/ 263 w 266"/>
                  <a:gd name="T9" fmla="*/ 266 h 266"/>
                  <a:gd name="T10" fmla="*/ 12 w 266"/>
                  <a:gd name="T11" fmla="*/ 22 h 266"/>
                </a:gdLst>
                <a:ahLst/>
                <a:cxnLst>
                  <a:cxn ang="0">
                    <a:pos x="T0" y="T1"/>
                  </a:cxn>
                  <a:cxn ang="0">
                    <a:pos x="T2" y="T3"/>
                  </a:cxn>
                  <a:cxn ang="0">
                    <a:pos x="T4" y="T5"/>
                  </a:cxn>
                  <a:cxn ang="0">
                    <a:pos x="T6" y="T7"/>
                  </a:cxn>
                  <a:cxn ang="0">
                    <a:pos x="T8" y="T9"/>
                  </a:cxn>
                  <a:cxn ang="0">
                    <a:pos x="T10" y="T11"/>
                  </a:cxn>
                </a:cxnLst>
                <a:rect l="0" t="0" r="r" b="b"/>
                <a:pathLst>
                  <a:path w="266" h="266">
                    <a:moveTo>
                      <a:pt x="12" y="22"/>
                    </a:moveTo>
                    <a:lnTo>
                      <a:pt x="0" y="12"/>
                    </a:lnTo>
                    <a:lnTo>
                      <a:pt x="2" y="0"/>
                    </a:lnTo>
                    <a:lnTo>
                      <a:pt x="266" y="254"/>
                    </a:lnTo>
                    <a:lnTo>
                      <a:pt x="263" y="266"/>
                    </a:lnTo>
                    <a:lnTo>
                      <a:pt x="12" y="22"/>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8" name="Freeform: Shape 33"/>
              <p:cNvSpPr>
                <a:spLocks/>
              </p:cNvSpPr>
              <p:nvPr/>
            </p:nvSpPr>
            <p:spPr bwMode="auto">
              <a:xfrm>
                <a:off x="7317983" y="3770171"/>
                <a:ext cx="557954" cy="498552"/>
              </a:xfrm>
              <a:custGeom>
                <a:avLst/>
                <a:gdLst>
                  <a:gd name="T0" fmla="*/ 2 w 111"/>
                  <a:gd name="T1" fmla="*/ 94 h 99"/>
                  <a:gd name="T2" fmla="*/ 111 w 111"/>
                  <a:gd name="T3" fmla="*/ 0 h 99"/>
                  <a:gd name="T4" fmla="*/ 108 w 111"/>
                  <a:gd name="T5" fmla="*/ 6 h 99"/>
                  <a:gd name="T6" fmla="*/ 2 w 111"/>
                  <a:gd name="T7" fmla="*/ 97 h 99"/>
                  <a:gd name="T8" fmla="*/ 0 w 111"/>
                  <a:gd name="T9" fmla="*/ 99 h 99"/>
                  <a:gd name="T10" fmla="*/ 0 w 111"/>
                  <a:gd name="T11" fmla="*/ 98 h 99"/>
                  <a:gd name="T12" fmla="*/ 2 w 111"/>
                  <a:gd name="T13" fmla="*/ 94 h 99"/>
                </a:gdLst>
                <a:ahLst/>
                <a:cxnLst>
                  <a:cxn ang="0">
                    <a:pos x="T0" y="T1"/>
                  </a:cxn>
                  <a:cxn ang="0">
                    <a:pos x="T2" y="T3"/>
                  </a:cxn>
                  <a:cxn ang="0">
                    <a:pos x="T4" y="T5"/>
                  </a:cxn>
                  <a:cxn ang="0">
                    <a:pos x="T6" y="T7"/>
                  </a:cxn>
                  <a:cxn ang="0">
                    <a:pos x="T8" y="T9"/>
                  </a:cxn>
                  <a:cxn ang="0">
                    <a:pos x="T10" y="T11"/>
                  </a:cxn>
                  <a:cxn ang="0">
                    <a:pos x="T12" y="T13"/>
                  </a:cxn>
                </a:cxnLst>
                <a:rect l="0" t="0" r="r" b="b"/>
                <a:pathLst>
                  <a:path w="111" h="99">
                    <a:moveTo>
                      <a:pt x="2" y="94"/>
                    </a:moveTo>
                    <a:cubicBezTo>
                      <a:pt x="5" y="91"/>
                      <a:pt x="108" y="2"/>
                      <a:pt x="111" y="0"/>
                    </a:cubicBezTo>
                    <a:cubicBezTo>
                      <a:pt x="110" y="1"/>
                      <a:pt x="109" y="5"/>
                      <a:pt x="108" y="6"/>
                    </a:cubicBezTo>
                    <a:cubicBezTo>
                      <a:pt x="2" y="97"/>
                      <a:pt x="2" y="97"/>
                      <a:pt x="2" y="97"/>
                    </a:cubicBezTo>
                    <a:cubicBezTo>
                      <a:pt x="0" y="99"/>
                      <a:pt x="0" y="99"/>
                      <a:pt x="0" y="99"/>
                    </a:cubicBezTo>
                    <a:cubicBezTo>
                      <a:pt x="0" y="98"/>
                      <a:pt x="0" y="98"/>
                      <a:pt x="0" y="98"/>
                    </a:cubicBezTo>
                    <a:lnTo>
                      <a:pt x="2" y="94"/>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39" name="Freeform: Shape 34"/>
              <p:cNvSpPr>
                <a:spLocks/>
              </p:cNvSpPr>
              <p:nvPr/>
            </p:nvSpPr>
            <p:spPr bwMode="auto">
              <a:xfrm>
                <a:off x="6919141" y="4495723"/>
                <a:ext cx="231243" cy="220636"/>
              </a:xfrm>
              <a:custGeom>
                <a:avLst/>
                <a:gdLst>
                  <a:gd name="T0" fmla="*/ 1 w 46"/>
                  <a:gd name="T1" fmla="*/ 39 h 44"/>
                  <a:gd name="T2" fmla="*/ 46 w 46"/>
                  <a:gd name="T3" fmla="*/ 0 h 44"/>
                  <a:gd name="T4" fmla="*/ 44 w 46"/>
                  <a:gd name="T5" fmla="*/ 5 h 44"/>
                  <a:gd name="T6" fmla="*/ 0 w 46"/>
                  <a:gd name="T7" fmla="*/ 44 h 44"/>
                  <a:gd name="T8" fmla="*/ 1 w 46"/>
                  <a:gd name="T9" fmla="*/ 39 h 44"/>
                </a:gdLst>
                <a:ahLst/>
                <a:cxnLst>
                  <a:cxn ang="0">
                    <a:pos x="T0" y="T1"/>
                  </a:cxn>
                  <a:cxn ang="0">
                    <a:pos x="T2" y="T3"/>
                  </a:cxn>
                  <a:cxn ang="0">
                    <a:pos x="T4" y="T5"/>
                  </a:cxn>
                  <a:cxn ang="0">
                    <a:pos x="T6" y="T7"/>
                  </a:cxn>
                  <a:cxn ang="0">
                    <a:pos x="T8" y="T9"/>
                  </a:cxn>
                </a:cxnLst>
                <a:rect l="0" t="0" r="r" b="b"/>
                <a:pathLst>
                  <a:path w="46" h="44">
                    <a:moveTo>
                      <a:pt x="1" y="39"/>
                    </a:moveTo>
                    <a:cubicBezTo>
                      <a:pt x="7" y="35"/>
                      <a:pt x="0" y="40"/>
                      <a:pt x="46" y="0"/>
                    </a:cubicBezTo>
                    <a:cubicBezTo>
                      <a:pt x="44" y="5"/>
                      <a:pt x="44" y="5"/>
                      <a:pt x="44" y="5"/>
                    </a:cubicBezTo>
                    <a:cubicBezTo>
                      <a:pt x="44" y="6"/>
                      <a:pt x="0" y="44"/>
                      <a:pt x="0" y="44"/>
                    </a:cubicBezTo>
                    <a:lnTo>
                      <a:pt x="1" y="39"/>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0" name="Freeform: Shape 35"/>
              <p:cNvSpPr>
                <a:spLocks/>
              </p:cNvSpPr>
              <p:nvPr/>
            </p:nvSpPr>
            <p:spPr bwMode="auto">
              <a:xfrm>
                <a:off x="6723963" y="4716359"/>
                <a:ext cx="231243" cy="220636"/>
              </a:xfrm>
              <a:custGeom>
                <a:avLst/>
                <a:gdLst>
                  <a:gd name="T0" fmla="*/ 14 w 46"/>
                  <a:gd name="T1" fmla="*/ 32 h 44"/>
                  <a:gd name="T2" fmla="*/ 45 w 46"/>
                  <a:gd name="T3" fmla="*/ 5 h 44"/>
                  <a:gd name="T4" fmla="*/ 46 w 46"/>
                  <a:gd name="T5" fmla="*/ 0 h 44"/>
                  <a:gd name="T6" fmla="*/ 1 w 46"/>
                  <a:gd name="T7" fmla="*/ 39 h 44"/>
                  <a:gd name="T8" fmla="*/ 0 w 46"/>
                  <a:gd name="T9" fmla="*/ 43 h 44"/>
                  <a:gd name="T10" fmla="*/ 0 w 46"/>
                  <a:gd name="T11" fmla="*/ 44 h 44"/>
                  <a:gd name="T12" fmla="*/ 14 w 46"/>
                  <a:gd name="T13" fmla="*/ 32 h 44"/>
                </a:gdLst>
                <a:ahLst/>
                <a:cxnLst>
                  <a:cxn ang="0">
                    <a:pos x="T0" y="T1"/>
                  </a:cxn>
                  <a:cxn ang="0">
                    <a:pos x="T2" y="T3"/>
                  </a:cxn>
                  <a:cxn ang="0">
                    <a:pos x="T4" y="T5"/>
                  </a:cxn>
                  <a:cxn ang="0">
                    <a:pos x="T6" y="T7"/>
                  </a:cxn>
                  <a:cxn ang="0">
                    <a:pos x="T8" y="T9"/>
                  </a:cxn>
                  <a:cxn ang="0">
                    <a:pos x="T10" y="T11"/>
                  </a:cxn>
                  <a:cxn ang="0">
                    <a:pos x="T12" y="T13"/>
                  </a:cxn>
                </a:cxnLst>
                <a:rect l="0" t="0" r="r" b="b"/>
                <a:pathLst>
                  <a:path w="46" h="44">
                    <a:moveTo>
                      <a:pt x="14" y="32"/>
                    </a:moveTo>
                    <a:cubicBezTo>
                      <a:pt x="45" y="5"/>
                      <a:pt x="45" y="5"/>
                      <a:pt x="45" y="5"/>
                    </a:cubicBezTo>
                    <a:cubicBezTo>
                      <a:pt x="46" y="0"/>
                      <a:pt x="46" y="0"/>
                      <a:pt x="46" y="0"/>
                    </a:cubicBezTo>
                    <a:cubicBezTo>
                      <a:pt x="46" y="0"/>
                      <a:pt x="9" y="33"/>
                      <a:pt x="1" y="39"/>
                    </a:cubicBezTo>
                    <a:cubicBezTo>
                      <a:pt x="0" y="43"/>
                      <a:pt x="0" y="43"/>
                      <a:pt x="0" y="43"/>
                    </a:cubicBezTo>
                    <a:cubicBezTo>
                      <a:pt x="0" y="44"/>
                      <a:pt x="0" y="44"/>
                      <a:pt x="0" y="44"/>
                    </a:cubicBezTo>
                    <a:cubicBezTo>
                      <a:pt x="2" y="43"/>
                      <a:pt x="12" y="33"/>
                      <a:pt x="14" y="32"/>
                    </a:cubicBez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1" name="Freeform: Shape 36"/>
              <p:cNvSpPr>
                <a:spLocks/>
              </p:cNvSpPr>
              <p:nvPr/>
            </p:nvSpPr>
            <p:spPr bwMode="auto">
              <a:xfrm>
                <a:off x="6178738" y="4198713"/>
                <a:ext cx="776469" cy="712823"/>
              </a:xfrm>
              <a:custGeom>
                <a:avLst/>
                <a:gdLst>
                  <a:gd name="T0" fmla="*/ 0 w 154"/>
                  <a:gd name="T1" fmla="*/ 33 h 142"/>
                  <a:gd name="T2" fmla="*/ 41 w 154"/>
                  <a:gd name="T3" fmla="*/ 0 h 142"/>
                  <a:gd name="T4" fmla="*/ 147 w 154"/>
                  <a:gd name="T5" fmla="*/ 103 h 142"/>
                  <a:gd name="T6" fmla="*/ 151 w 154"/>
                  <a:gd name="T7" fmla="*/ 100 h 142"/>
                  <a:gd name="T8" fmla="*/ 154 w 154"/>
                  <a:gd name="T9" fmla="*/ 103 h 142"/>
                  <a:gd name="T10" fmla="*/ 109 w 154"/>
                  <a:gd name="T11" fmla="*/ 142 h 142"/>
                  <a:gd name="T12" fmla="*/ 0 w 154"/>
                  <a:gd name="T13" fmla="*/ 33 h 142"/>
                </a:gdLst>
                <a:ahLst/>
                <a:cxnLst>
                  <a:cxn ang="0">
                    <a:pos x="T0" y="T1"/>
                  </a:cxn>
                  <a:cxn ang="0">
                    <a:pos x="T2" y="T3"/>
                  </a:cxn>
                  <a:cxn ang="0">
                    <a:pos x="T4" y="T5"/>
                  </a:cxn>
                  <a:cxn ang="0">
                    <a:pos x="T6" y="T7"/>
                  </a:cxn>
                  <a:cxn ang="0">
                    <a:pos x="T8" y="T9"/>
                  </a:cxn>
                  <a:cxn ang="0">
                    <a:pos x="T10" y="T11"/>
                  </a:cxn>
                  <a:cxn ang="0">
                    <a:pos x="T12" y="T13"/>
                  </a:cxn>
                </a:cxnLst>
                <a:rect l="0" t="0" r="r" b="b"/>
                <a:pathLst>
                  <a:path w="154" h="142">
                    <a:moveTo>
                      <a:pt x="0" y="33"/>
                    </a:moveTo>
                    <a:cubicBezTo>
                      <a:pt x="41" y="0"/>
                      <a:pt x="41" y="0"/>
                      <a:pt x="41" y="0"/>
                    </a:cubicBezTo>
                    <a:cubicBezTo>
                      <a:pt x="147" y="103"/>
                      <a:pt x="147" y="103"/>
                      <a:pt x="147" y="103"/>
                    </a:cubicBezTo>
                    <a:cubicBezTo>
                      <a:pt x="151" y="100"/>
                      <a:pt x="151" y="100"/>
                      <a:pt x="151" y="100"/>
                    </a:cubicBezTo>
                    <a:cubicBezTo>
                      <a:pt x="154" y="103"/>
                      <a:pt x="154" y="103"/>
                      <a:pt x="154" y="103"/>
                    </a:cubicBezTo>
                    <a:cubicBezTo>
                      <a:pt x="109" y="142"/>
                      <a:pt x="117" y="136"/>
                      <a:pt x="109" y="142"/>
                    </a:cubicBezTo>
                    <a:lnTo>
                      <a:pt x="0" y="33"/>
                    </a:lnTo>
                    <a:close/>
                  </a:path>
                </a:pathLst>
              </a:custGeom>
              <a:gradFill flip="none" rotWithShape="1">
                <a:gsLst>
                  <a:gs pos="0">
                    <a:schemeClr val="accent3">
                      <a:lumMod val="75000"/>
                    </a:schemeClr>
                  </a:gs>
                  <a:gs pos="57000">
                    <a:schemeClr val="accent3"/>
                  </a:gs>
                  <a:gs pos="83000">
                    <a:schemeClr val="accent3"/>
                  </a:gs>
                  <a:gs pos="100000">
                    <a:schemeClr val="accent3"/>
                  </a:gs>
                </a:gsLst>
                <a:lin ang="81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2" name="Freeform: Shape 37"/>
              <p:cNvSpPr>
                <a:spLocks/>
              </p:cNvSpPr>
              <p:nvPr/>
            </p:nvSpPr>
            <p:spPr bwMode="auto">
              <a:xfrm>
                <a:off x="4910082" y="4349340"/>
                <a:ext cx="685244" cy="642814"/>
              </a:xfrm>
              <a:custGeom>
                <a:avLst/>
                <a:gdLst>
                  <a:gd name="T0" fmla="*/ 115 w 136"/>
                  <a:gd name="T1" fmla="*/ 0 h 128"/>
                  <a:gd name="T2" fmla="*/ 136 w 136"/>
                  <a:gd name="T3" fmla="*/ 22 h 128"/>
                  <a:gd name="T4" fmla="*/ 24 w 136"/>
                  <a:gd name="T5" fmla="*/ 110 h 128"/>
                  <a:gd name="T6" fmla="*/ 26 w 136"/>
                  <a:gd name="T7" fmla="*/ 114 h 128"/>
                  <a:gd name="T8" fmla="*/ 37 w 136"/>
                  <a:gd name="T9" fmla="*/ 127 h 128"/>
                  <a:gd name="T10" fmla="*/ 35 w 136"/>
                  <a:gd name="T11" fmla="*/ 128 h 128"/>
                  <a:gd name="T12" fmla="*/ 0 w 136"/>
                  <a:gd name="T13" fmla="*/ 88 h 128"/>
                  <a:gd name="T14" fmla="*/ 0 w 136"/>
                  <a:gd name="T15" fmla="*/ 88 h 128"/>
                  <a:gd name="T16" fmla="*/ 0 w 136"/>
                  <a:gd name="T17" fmla="*/ 88 h 128"/>
                  <a:gd name="T18" fmla="*/ 115 w 136"/>
                  <a:gd name="T19" fmla="*/ 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128">
                    <a:moveTo>
                      <a:pt x="115" y="0"/>
                    </a:moveTo>
                    <a:cubicBezTo>
                      <a:pt x="136" y="22"/>
                      <a:pt x="136" y="22"/>
                      <a:pt x="136" y="22"/>
                    </a:cubicBezTo>
                    <a:cubicBezTo>
                      <a:pt x="72" y="73"/>
                      <a:pt x="113" y="40"/>
                      <a:pt x="24" y="110"/>
                    </a:cubicBezTo>
                    <a:cubicBezTo>
                      <a:pt x="26" y="114"/>
                      <a:pt x="26" y="114"/>
                      <a:pt x="26" y="114"/>
                    </a:cubicBezTo>
                    <a:cubicBezTo>
                      <a:pt x="37" y="127"/>
                      <a:pt x="37" y="127"/>
                      <a:pt x="37" y="127"/>
                    </a:cubicBezTo>
                    <a:cubicBezTo>
                      <a:pt x="35" y="128"/>
                      <a:pt x="35" y="128"/>
                      <a:pt x="35" y="128"/>
                    </a:cubicBezTo>
                    <a:cubicBezTo>
                      <a:pt x="0" y="88"/>
                      <a:pt x="0" y="88"/>
                      <a:pt x="0" y="88"/>
                    </a:cubicBezTo>
                    <a:cubicBezTo>
                      <a:pt x="0" y="88"/>
                      <a:pt x="0" y="88"/>
                      <a:pt x="0" y="88"/>
                    </a:cubicBezTo>
                    <a:cubicBezTo>
                      <a:pt x="0" y="88"/>
                      <a:pt x="0" y="88"/>
                      <a:pt x="0" y="88"/>
                    </a:cubicBezTo>
                    <a:cubicBezTo>
                      <a:pt x="20" y="72"/>
                      <a:pt x="82" y="25"/>
                      <a:pt x="115"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3" name="Freeform: Shape 38"/>
              <p:cNvSpPr>
                <a:spLocks/>
              </p:cNvSpPr>
              <p:nvPr/>
            </p:nvSpPr>
            <p:spPr bwMode="auto">
              <a:xfrm>
                <a:off x="6178738" y="4364190"/>
                <a:ext cx="549468" cy="568562"/>
              </a:xfrm>
              <a:custGeom>
                <a:avLst/>
                <a:gdLst>
                  <a:gd name="T0" fmla="*/ 0 w 109"/>
                  <a:gd name="T1" fmla="*/ 5 h 113"/>
                  <a:gd name="T2" fmla="*/ 0 w 109"/>
                  <a:gd name="T3" fmla="*/ 0 h 113"/>
                  <a:gd name="T4" fmla="*/ 109 w 109"/>
                  <a:gd name="T5" fmla="*/ 109 h 113"/>
                  <a:gd name="T6" fmla="*/ 108 w 109"/>
                  <a:gd name="T7" fmla="*/ 113 h 113"/>
                  <a:gd name="T8" fmla="*/ 0 w 109"/>
                  <a:gd name="T9" fmla="*/ 5 h 113"/>
                </a:gdLst>
                <a:ahLst/>
                <a:cxnLst>
                  <a:cxn ang="0">
                    <a:pos x="T0" y="T1"/>
                  </a:cxn>
                  <a:cxn ang="0">
                    <a:pos x="T2" y="T3"/>
                  </a:cxn>
                  <a:cxn ang="0">
                    <a:pos x="T4" y="T5"/>
                  </a:cxn>
                  <a:cxn ang="0">
                    <a:pos x="T6" y="T7"/>
                  </a:cxn>
                  <a:cxn ang="0">
                    <a:pos x="T8" y="T9"/>
                  </a:cxn>
                </a:cxnLst>
                <a:rect l="0" t="0" r="r" b="b"/>
                <a:pathLst>
                  <a:path w="109" h="113">
                    <a:moveTo>
                      <a:pt x="0" y="5"/>
                    </a:moveTo>
                    <a:cubicBezTo>
                      <a:pt x="0" y="0"/>
                      <a:pt x="0" y="0"/>
                      <a:pt x="0" y="0"/>
                    </a:cubicBezTo>
                    <a:cubicBezTo>
                      <a:pt x="109" y="109"/>
                      <a:pt x="109" y="109"/>
                      <a:pt x="109" y="109"/>
                    </a:cubicBezTo>
                    <a:cubicBezTo>
                      <a:pt x="108" y="113"/>
                      <a:pt x="108" y="113"/>
                      <a:pt x="108" y="113"/>
                    </a:cubicBezTo>
                    <a:cubicBezTo>
                      <a:pt x="107" y="112"/>
                      <a:pt x="6" y="11"/>
                      <a:pt x="0" y="5"/>
                    </a:cubicBez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4" name="Freeform: Shape 39"/>
              <p:cNvSpPr>
                <a:spLocks/>
              </p:cNvSpPr>
              <p:nvPr/>
            </p:nvSpPr>
            <p:spPr bwMode="auto">
              <a:xfrm>
                <a:off x="5031007" y="4440564"/>
                <a:ext cx="831628" cy="672515"/>
              </a:xfrm>
              <a:custGeom>
                <a:avLst/>
                <a:gdLst>
                  <a:gd name="T0" fmla="*/ 0 w 165"/>
                  <a:gd name="T1" fmla="*/ 92 h 134"/>
                  <a:gd name="T2" fmla="*/ 37 w 165"/>
                  <a:gd name="T3" fmla="*/ 134 h 134"/>
                  <a:gd name="T4" fmla="*/ 39 w 165"/>
                  <a:gd name="T5" fmla="*/ 132 h 134"/>
                  <a:gd name="T6" fmla="*/ 27 w 165"/>
                  <a:gd name="T7" fmla="*/ 119 h 134"/>
                  <a:gd name="T8" fmla="*/ 26 w 165"/>
                  <a:gd name="T9" fmla="*/ 115 h 134"/>
                  <a:gd name="T10" fmla="*/ 140 w 165"/>
                  <a:gd name="T11" fmla="*/ 24 h 134"/>
                  <a:gd name="T12" fmla="*/ 118 w 165"/>
                  <a:gd name="T13" fmla="*/ 0 h 134"/>
                  <a:gd name="T14" fmla="*/ 0 w 165"/>
                  <a:gd name="T15" fmla="*/ 92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5" h="134">
                    <a:moveTo>
                      <a:pt x="0" y="92"/>
                    </a:moveTo>
                    <a:cubicBezTo>
                      <a:pt x="37" y="134"/>
                      <a:pt x="37" y="134"/>
                      <a:pt x="37" y="134"/>
                    </a:cubicBezTo>
                    <a:cubicBezTo>
                      <a:pt x="39" y="132"/>
                      <a:pt x="39" y="132"/>
                      <a:pt x="39" y="132"/>
                    </a:cubicBezTo>
                    <a:cubicBezTo>
                      <a:pt x="27" y="119"/>
                      <a:pt x="27" y="119"/>
                      <a:pt x="27" y="119"/>
                    </a:cubicBezTo>
                    <a:cubicBezTo>
                      <a:pt x="26" y="115"/>
                      <a:pt x="26" y="115"/>
                      <a:pt x="26" y="115"/>
                    </a:cubicBezTo>
                    <a:cubicBezTo>
                      <a:pt x="165" y="4"/>
                      <a:pt x="27" y="114"/>
                      <a:pt x="140" y="24"/>
                    </a:cubicBezTo>
                    <a:cubicBezTo>
                      <a:pt x="118" y="0"/>
                      <a:pt x="118" y="0"/>
                      <a:pt x="118" y="0"/>
                    </a:cubicBezTo>
                    <a:cubicBezTo>
                      <a:pt x="84" y="26"/>
                      <a:pt x="30" y="68"/>
                      <a:pt x="0" y="92"/>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5" name="Freeform: Shape 40"/>
              <p:cNvSpPr>
                <a:spLocks/>
              </p:cNvSpPr>
              <p:nvPr/>
            </p:nvSpPr>
            <p:spPr bwMode="auto">
              <a:xfrm>
                <a:off x="7116440" y="4272966"/>
                <a:ext cx="231243" cy="222757"/>
              </a:xfrm>
              <a:custGeom>
                <a:avLst/>
                <a:gdLst>
                  <a:gd name="T0" fmla="*/ 2 w 46"/>
                  <a:gd name="T1" fmla="*/ 39 h 44"/>
                  <a:gd name="T2" fmla="*/ 46 w 46"/>
                  <a:gd name="T3" fmla="*/ 0 h 44"/>
                  <a:gd name="T4" fmla="*/ 44 w 46"/>
                  <a:gd name="T5" fmla="*/ 6 h 44"/>
                  <a:gd name="T6" fmla="*/ 0 w 46"/>
                  <a:gd name="T7" fmla="*/ 44 h 44"/>
                  <a:gd name="T8" fmla="*/ 2 w 46"/>
                  <a:gd name="T9" fmla="*/ 39 h 44"/>
                </a:gdLst>
                <a:ahLst/>
                <a:cxnLst>
                  <a:cxn ang="0">
                    <a:pos x="T0" y="T1"/>
                  </a:cxn>
                  <a:cxn ang="0">
                    <a:pos x="T2" y="T3"/>
                  </a:cxn>
                  <a:cxn ang="0">
                    <a:pos x="T4" y="T5"/>
                  </a:cxn>
                  <a:cxn ang="0">
                    <a:pos x="T6" y="T7"/>
                  </a:cxn>
                  <a:cxn ang="0">
                    <a:pos x="T8" y="T9"/>
                  </a:cxn>
                </a:cxnLst>
                <a:rect l="0" t="0" r="r" b="b"/>
                <a:pathLst>
                  <a:path w="46" h="44">
                    <a:moveTo>
                      <a:pt x="2" y="39"/>
                    </a:moveTo>
                    <a:cubicBezTo>
                      <a:pt x="4" y="37"/>
                      <a:pt x="8" y="33"/>
                      <a:pt x="46" y="0"/>
                    </a:cubicBezTo>
                    <a:cubicBezTo>
                      <a:pt x="44" y="6"/>
                      <a:pt x="44" y="6"/>
                      <a:pt x="44" y="6"/>
                    </a:cubicBezTo>
                    <a:cubicBezTo>
                      <a:pt x="44" y="7"/>
                      <a:pt x="1" y="44"/>
                      <a:pt x="0" y="44"/>
                    </a:cubicBezTo>
                    <a:lnTo>
                      <a:pt x="2" y="39"/>
                    </a:lnTo>
                    <a:close/>
                  </a:path>
                </a:pathLst>
              </a:custGeom>
              <a:solidFill>
                <a:schemeClr val="accent3">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6" name="Freeform: Shape 41"/>
              <p:cNvSpPr>
                <a:spLocks/>
              </p:cNvSpPr>
              <p:nvPr/>
            </p:nvSpPr>
            <p:spPr bwMode="auto">
              <a:xfrm>
                <a:off x="5162540" y="4540274"/>
                <a:ext cx="729796" cy="700094"/>
              </a:xfrm>
              <a:custGeom>
                <a:avLst/>
                <a:gdLst>
                  <a:gd name="T0" fmla="*/ 120 w 145"/>
                  <a:gd name="T1" fmla="*/ 0 h 139"/>
                  <a:gd name="T2" fmla="*/ 144 w 145"/>
                  <a:gd name="T3" fmla="*/ 25 h 139"/>
                  <a:gd name="T4" fmla="*/ 144 w 145"/>
                  <a:gd name="T5" fmla="*/ 25 h 139"/>
                  <a:gd name="T6" fmla="*/ 27 w 145"/>
                  <a:gd name="T7" fmla="*/ 120 h 139"/>
                  <a:gd name="T8" fmla="*/ 28 w 145"/>
                  <a:gd name="T9" fmla="*/ 124 h 139"/>
                  <a:gd name="T10" fmla="*/ 40 w 145"/>
                  <a:gd name="T11" fmla="*/ 137 h 139"/>
                  <a:gd name="T12" fmla="*/ 38 w 145"/>
                  <a:gd name="T13" fmla="*/ 139 h 139"/>
                  <a:gd name="T14" fmla="*/ 0 w 145"/>
                  <a:gd name="T15" fmla="*/ 95 h 139"/>
                  <a:gd name="T16" fmla="*/ 120 w 145"/>
                  <a:gd name="T17"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39">
                    <a:moveTo>
                      <a:pt x="120" y="0"/>
                    </a:moveTo>
                    <a:cubicBezTo>
                      <a:pt x="144" y="25"/>
                      <a:pt x="144" y="25"/>
                      <a:pt x="144" y="25"/>
                    </a:cubicBezTo>
                    <a:cubicBezTo>
                      <a:pt x="144" y="25"/>
                      <a:pt x="144" y="25"/>
                      <a:pt x="144" y="25"/>
                    </a:cubicBezTo>
                    <a:cubicBezTo>
                      <a:pt x="55" y="97"/>
                      <a:pt x="145" y="24"/>
                      <a:pt x="27" y="120"/>
                    </a:cubicBezTo>
                    <a:cubicBezTo>
                      <a:pt x="28" y="124"/>
                      <a:pt x="28" y="124"/>
                      <a:pt x="28" y="124"/>
                    </a:cubicBezTo>
                    <a:cubicBezTo>
                      <a:pt x="40" y="137"/>
                      <a:pt x="40" y="137"/>
                      <a:pt x="40" y="137"/>
                    </a:cubicBezTo>
                    <a:cubicBezTo>
                      <a:pt x="38" y="139"/>
                      <a:pt x="38" y="139"/>
                      <a:pt x="38" y="139"/>
                    </a:cubicBezTo>
                    <a:cubicBezTo>
                      <a:pt x="0" y="95"/>
                      <a:pt x="0" y="95"/>
                      <a:pt x="0" y="95"/>
                    </a:cubicBezTo>
                    <a:cubicBezTo>
                      <a:pt x="22" y="77"/>
                      <a:pt x="99" y="16"/>
                      <a:pt x="120" y="0"/>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7" name="Freeform: Shape 42"/>
              <p:cNvSpPr>
                <a:spLocks/>
              </p:cNvSpPr>
              <p:nvPr/>
            </p:nvSpPr>
            <p:spPr bwMode="auto">
              <a:xfrm>
                <a:off x="5298316" y="4408742"/>
                <a:ext cx="1506264" cy="1323815"/>
              </a:xfrm>
              <a:custGeom>
                <a:avLst/>
                <a:gdLst>
                  <a:gd name="T0" fmla="*/ 180 w 299"/>
                  <a:gd name="T1" fmla="*/ 1 h 263"/>
                  <a:gd name="T2" fmla="*/ 283 w 299"/>
                  <a:gd name="T3" fmla="*/ 104 h 263"/>
                  <a:gd name="T4" fmla="*/ 283 w 299"/>
                  <a:gd name="T5" fmla="*/ 105 h 263"/>
                  <a:gd name="T6" fmla="*/ 297 w 299"/>
                  <a:gd name="T7" fmla="*/ 93 h 263"/>
                  <a:gd name="T8" fmla="*/ 299 w 299"/>
                  <a:gd name="T9" fmla="*/ 96 h 263"/>
                  <a:gd name="T10" fmla="*/ 299 w 299"/>
                  <a:gd name="T11" fmla="*/ 96 h 263"/>
                  <a:gd name="T12" fmla="*/ 108 w 299"/>
                  <a:gd name="T13" fmla="*/ 263 h 263"/>
                  <a:gd name="T14" fmla="*/ 0 w 299"/>
                  <a:gd name="T15" fmla="*/ 146 h 263"/>
                  <a:gd name="T16" fmla="*/ 180 w 299"/>
                  <a:gd name="T17" fmla="*/ 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9" h="263">
                    <a:moveTo>
                      <a:pt x="180" y="1"/>
                    </a:moveTo>
                    <a:cubicBezTo>
                      <a:pt x="282" y="103"/>
                      <a:pt x="283" y="104"/>
                      <a:pt x="283" y="104"/>
                    </a:cubicBezTo>
                    <a:cubicBezTo>
                      <a:pt x="283" y="105"/>
                      <a:pt x="283" y="105"/>
                      <a:pt x="283" y="105"/>
                    </a:cubicBezTo>
                    <a:cubicBezTo>
                      <a:pt x="285" y="104"/>
                      <a:pt x="295" y="94"/>
                      <a:pt x="297" y="93"/>
                    </a:cubicBezTo>
                    <a:cubicBezTo>
                      <a:pt x="299" y="96"/>
                      <a:pt x="299" y="96"/>
                      <a:pt x="299" y="96"/>
                    </a:cubicBezTo>
                    <a:cubicBezTo>
                      <a:pt x="299" y="96"/>
                      <a:pt x="299" y="96"/>
                      <a:pt x="299" y="96"/>
                    </a:cubicBezTo>
                    <a:cubicBezTo>
                      <a:pt x="277" y="116"/>
                      <a:pt x="116" y="256"/>
                      <a:pt x="108" y="263"/>
                    </a:cubicBezTo>
                    <a:cubicBezTo>
                      <a:pt x="0" y="146"/>
                      <a:pt x="0" y="146"/>
                      <a:pt x="0" y="146"/>
                    </a:cubicBezTo>
                    <a:cubicBezTo>
                      <a:pt x="93" y="70"/>
                      <a:pt x="180" y="0"/>
                      <a:pt x="180" y="1"/>
                    </a:cubicBezTo>
                    <a:close/>
                  </a:path>
                </a:pathLst>
              </a:custGeom>
              <a:gradFill flip="none" rotWithShape="1">
                <a:gsLst>
                  <a:gs pos="0">
                    <a:schemeClr val="accent2">
                      <a:lumMod val="75000"/>
                    </a:schemeClr>
                  </a:gs>
                  <a:gs pos="57000">
                    <a:schemeClr val="accent2"/>
                  </a:gs>
                  <a:gs pos="83000">
                    <a:schemeClr val="accent2"/>
                  </a:gs>
                  <a:gs pos="100000">
                    <a:schemeClr val="accent2"/>
                  </a:gs>
                </a:gsLst>
                <a:lin ang="16200000" scaled="1"/>
                <a:tileRect/>
              </a:gra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8" name="Freeform: Shape 43"/>
              <p:cNvSpPr>
                <a:spLocks/>
              </p:cNvSpPr>
              <p:nvPr/>
            </p:nvSpPr>
            <p:spPr bwMode="auto">
              <a:xfrm>
                <a:off x="4910082" y="4792733"/>
                <a:ext cx="182449" cy="220636"/>
              </a:xfrm>
              <a:custGeom>
                <a:avLst/>
                <a:gdLst>
                  <a:gd name="T0" fmla="*/ 2 w 36"/>
                  <a:gd name="T1" fmla="*/ 4 h 44"/>
                  <a:gd name="T2" fmla="*/ 0 w 36"/>
                  <a:gd name="T3" fmla="*/ 0 h 44"/>
                  <a:gd name="T4" fmla="*/ 35 w 36"/>
                  <a:gd name="T5" fmla="*/ 40 h 44"/>
                  <a:gd name="T6" fmla="*/ 36 w 36"/>
                  <a:gd name="T7" fmla="*/ 44 h 44"/>
                  <a:gd name="T8" fmla="*/ 2 w 36"/>
                  <a:gd name="T9" fmla="*/ 4 h 44"/>
                </a:gdLst>
                <a:ahLst/>
                <a:cxnLst>
                  <a:cxn ang="0">
                    <a:pos x="T0" y="T1"/>
                  </a:cxn>
                  <a:cxn ang="0">
                    <a:pos x="T2" y="T3"/>
                  </a:cxn>
                  <a:cxn ang="0">
                    <a:pos x="T4" y="T5"/>
                  </a:cxn>
                  <a:cxn ang="0">
                    <a:pos x="T6" y="T7"/>
                  </a:cxn>
                  <a:cxn ang="0">
                    <a:pos x="T8" y="T9"/>
                  </a:cxn>
                </a:cxnLst>
                <a:rect l="0" t="0" r="r" b="b"/>
                <a:pathLst>
                  <a:path w="36" h="44">
                    <a:moveTo>
                      <a:pt x="2" y="4"/>
                    </a:moveTo>
                    <a:cubicBezTo>
                      <a:pt x="0" y="0"/>
                      <a:pt x="0" y="0"/>
                      <a:pt x="0" y="0"/>
                    </a:cubicBezTo>
                    <a:cubicBezTo>
                      <a:pt x="35" y="40"/>
                      <a:pt x="35" y="40"/>
                      <a:pt x="35" y="40"/>
                    </a:cubicBezTo>
                    <a:cubicBezTo>
                      <a:pt x="36" y="44"/>
                      <a:pt x="36" y="44"/>
                      <a:pt x="36" y="44"/>
                    </a:cubicBezTo>
                    <a:cubicBezTo>
                      <a:pt x="20" y="25"/>
                      <a:pt x="14" y="18"/>
                      <a:pt x="2" y="4"/>
                    </a:cubicBez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49" name="Freeform: Shape 44"/>
              <p:cNvSpPr>
                <a:spLocks/>
              </p:cNvSpPr>
              <p:nvPr/>
            </p:nvSpPr>
            <p:spPr bwMode="auto">
              <a:xfrm>
                <a:off x="5031007" y="4903051"/>
                <a:ext cx="190935" cy="231243"/>
              </a:xfrm>
              <a:custGeom>
                <a:avLst/>
                <a:gdLst>
                  <a:gd name="T0" fmla="*/ 2 w 38"/>
                  <a:gd name="T1" fmla="*/ 4 h 46"/>
                  <a:gd name="T2" fmla="*/ 0 w 38"/>
                  <a:gd name="T3" fmla="*/ 0 h 46"/>
                  <a:gd name="T4" fmla="*/ 37 w 38"/>
                  <a:gd name="T5" fmla="*/ 42 h 46"/>
                  <a:gd name="T6" fmla="*/ 38 w 38"/>
                  <a:gd name="T7" fmla="*/ 46 h 46"/>
                  <a:gd name="T8" fmla="*/ 2 w 38"/>
                  <a:gd name="T9" fmla="*/ 4 h 46"/>
                </a:gdLst>
                <a:ahLst/>
                <a:cxnLst>
                  <a:cxn ang="0">
                    <a:pos x="T0" y="T1"/>
                  </a:cxn>
                  <a:cxn ang="0">
                    <a:pos x="T2" y="T3"/>
                  </a:cxn>
                  <a:cxn ang="0">
                    <a:pos x="T4" y="T5"/>
                  </a:cxn>
                  <a:cxn ang="0">
                    <a:pos x="T6" y="T7"/>
                  </a:cxn>
                  <a:cxn ang="0">
                    <a:pos x="T8" y="T9"/>
                  </a:cxn>
                </a:cxnLst>
                <a:rect l="0" t="0" r="r" b="b"/>
                <a:pathLst>
                  <a:path w="38" h="46">
                    <a:moveTo>
                      <a:pt x="2" y="4"/>
                    </a:moveTo>
                    <a:cubicBezTo>
                      <a:pt x="0" y="0"/>
                      <a:pt x="0" y="0"/>
                      <a:pt x="0" y="0"/>
                    </a:cubicBezTo>
                    <a:cubicBezTo>
                      <a:pt x="37" y="42"/>
                      <a:pt x="37" y="42"/>
                      <a:pt x="37" y="42"/>
                    </a:cubicBezTo>
                    <a:cubicBezTo>
                      <a:pt x="38" y="46"/>
                      <a:pt x="38" y="46"/>
                      <a:pt x="38" y="46"/>
                    </a:cubicBezTo>
                    <a:cubicBezTo>
                      <a:pt x="9" y="12"/>
                      <a:pt x="21" y="27"/>
                      <a:pt x="2" y="4"/>
                    </a:cubicBez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0" name="Freeform: Shape 45"/>
              <p:cNvSpPr>
                <a:spLocks/>
              </p:cNvSpPr>
              <p:nvPr/>
            </p:nvSpPr>
            <p:spPr bwMode="auto">
              <a:xfrm>
                <a:off x="4316062" y="4132947"/>
                <a:ext cx="670394" cy="784954"/>
              </a:xfrm>
              <a:custGeom>
                <a:avLst/>
                <a:gdLst>
                  <a:gd name="T0" fmla="*/ 311 w 316"/>
                  <a:gd name="T1" fmla="*/ 363 h 370"/>
                  <a:gd name="T2" fmla="*/ 0 w 316"/>
                  <a:gd name="T3" fmla="*/ 0 h 370"/>
                  <a:gd name="T4" fmla="*/ 5 w 316"/>
                  <a:gd name="T5" fmla="*/ 12 h 370"/>
                  <a:gd name="T6" fmla="*/ 316 w 316"/>
                  <a:gd name="T7" fmla="*/ 370 h 370"/>
                  <a:gd name="T8" fmla="*/ 311 w 316"/>
                  <a:gd name="T9" fmla="*/ 363 h 370"/>
                </a:gdLst>
                <a:ahLst/>
                <a:cxnLst>
                  <a:cxn ang="0">
                    <a:pos x="T0" y="T1"/>
                  </a:cxn>
                  <a:cxn ang="0">
                    <a:pos x="T2" y="T3"/>
                  </a:cxn>
                  <a:cxn ang="0">
                    <a:pos x="T4" y="T5"/>
                  </a:cxn>
                  <a:cxn ang="0">
                    <a:pos x="T6" y="T7"/>
                  </a:cxn>
                  <a:cxn ang="0">
                    <a:pos x="T8" y="T9"/>
                  </a:cxn>
                </a:cxnLst>
                <a:rect l="0" t="0" r="r" b="b"/>
                <a:pathLst>
                  <a:path w="316" h="370">
                    <a:moveTo>
                      <a:pt x="311" y="363"/>
                    </a:moveTo>
                    <a:lnTo>
                      <a:pt x="0" y="0"/>
                    </a:lnTo>
                    <a:lnTo>
                      <a:pt x="5" y="12"/>
                    </a:lnTo>
                    <a:lnTo>
                      <a:pt x="316" y="370"/>
                    </a:lnTo>
                    <a:lnTo>
                      <a:pt x="311" y="363"/>
                    </a:ln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1" name="Freeform: Shape 46"/>
              <p:cNvSpPr>
                <a:spLocks/>
              </p:cNvSpPr>
              <p:nvPr/>
            </p:nvSpPr>
            <p:spPr bwMode="auto">
              <a:xfrm>
                <a:off x="4975848" y="4892443"/>
                <a:ext cx="25458" cy="29701"/>
              </a:xfrm>
              <a:custGeom>
                <a:avLst/>
                <a:gdLst>
                  <a:gd name="T0" fmla="*/ 7 w 12"/>
                  <a:gd name="T1" fmla="*/ 0 h 14"/>
                  <a:gd name="T2" fmla="*/ 0 w 12"/>
                  <a:gd name="T3" fmla="*/ 5 h 14"/>
                  <a:gd name="T4" fmla="*/ 5 w 12"/>
                  <a:gd name="T5" fmla="*/ 12 h 14"/>
                  <a:gd name="T6" fmla="*/ 5 w 12"/>
                  <a:gd name="T7" fmla="*/ 14 h 14"/>
                  <a:gd name="T8" fmla="*/ 12 w 12"/>
                  <a:gd name="T9" fmla="*/ 7 h 14"/>
                  <a:gd name="T10" fmla="*/ 7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7" y="0"/>
                    </a:moveTo>
                    <a:lnTo>
                      <a:pt x="0" y="5"/>
                    </a:lnTo>
                    <a:lnTo>
                      <a:pt x="5" y="12"/>
                    </a:lnTo>
                    <a:lnTo>
                      <a:pt x="5" y="14"/>
                    </a:lnTo>
                    <a:lnTo>
                      <a:pt x="12" y="7"/>
                    </a:lnTo>
                    <a:lnTo>
                      <a:pt x="7" y="0"/>
                    </a:lnTo>
                    <a:close/>
                  </a:path>
                </a:pathLst>
              </a:custGeom>
              <a:solidFill>
                <a:schemeClr val="accent1">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2" name="Freeform: Shape 47"/>
              <p:cNvSpPr>
                <a:spLocks/>
              </p:cNvSpPr>
              <p:nvPr/>
            </p:nvSpPr>
            <p:spPr bwMode="auto">
              <a:xfrm>
                <a:off x="5086166" y="4987911"/>
                <a:ext cx="25458" cy="25458"/>
              </a:xfrm>
              <a:custGeom>
                <a:avLst/>
                <a:gdLst>
                  <a:gd name="T0" fmla="*/ 2 w 5"/>
                  <a:gd name="T1" fmla="*/ 0 h 5"/>
                  <a:gd name="T2" fmla="*/ 5 w 5"/>
                  <a:gd name="T3" fmla="*/ 3 h 5"/>
                  <a:gd name="T4" fmla="*/ 1 w 5"/>
                  <a:gd name="T5" fmla="*/ 5 h 5"/>
                  <a:gd name="T6" fmla="*/ 0 w 5"/>
                  <a:gd name="T7" fmla="*/ 1 h 5"/>
                  <a:gd name="T8" fmla="*/ 2 w 5"/>
                  <a:gd name="T9" fmla="*/ 0 h 5"/>
                </a:gdLst>
                <a:ahLst/>
                <a:cxnLst>
                  <a:cxn ang="0">
                    <a:pos x="T0" y="T1"/>
                  </a:cxn>
                  <a:cxn ang="0">
                    <a:pos x="T2" y="T3"/>
                  </a:cxn>
                  <a:cxn ang="0">
                    <a:pos x="T4" y="T5"/>
                  </a:cxn>
                  <a:cxn ang="0">
                    <a:pos x="T6" y="T7"/>
                  </a:cxn>
                  <a:cxn ang="0">
                    <a:pos x="T8" y="T9"/>
                  </a:cxn>
                </a:cxnLst>
                <a:rect l="0" t="0" r="r" b="b"/>
                <a:pathLst>
                  <a:path w="5" h="5">
                    <a:moveTo>
                      <a:pt x="2" y="0"/>
                    </a:moveTo>
                    <a:cubicBezTo>
                      <a:pt x="2" y="1"/>
                      <a:pt x="4" y="3"/>
                      <a:pt x="5" y="3"/>
                    </a:cubicBezTo>
                    <a:cubicBezTo>
                      <a:pt x="1" y="5"/>
                      <a:pt x="1" y="5"/>
                      <a:pt x="1" y="5"/>
                    </a:cubicBezTo>
                    <a:cubicBezTo>
                      <a:pt x="0" y="1"/>
                      <a:pt x="0" y="1"/>
                      <a:pt x="0" y="1"/>
                    </a:cubicBezTo>
                    <a:lnTo>
                      <a:pt x="2" y="0"/>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3" name="Freeform: Shape 48"/>
              <p:cNvSpPr>
                <a:spLocks/>
              </p:cNvSpPr>
              <p:nvPr/>
            </p:nvSpPr>
            <p:spPr bwMode="auto">
              <a:xfrm>
                <a:off x="5162540" y="5017612"/>
                <a:ext cx="197299" cy="241851"/>
              </a:xfrm>
              <a:custGeom>
                <a:avLst/>
                <a:gdLst>
                  <a:gd name="T0" fmla="*/ 1 w 39"/>
                  <a:gd name="T1" fmla="*/ 4 h 48"/>
                  <a:gd name="T2" fmla="*/ 39 w 39"/>
                  <a:gd name="T3" fmla="*/ 48 h 48"/>
                  <a:gd name="T4" fmla="*/ 38 w 39"/>
                  <a:gd name="T5" fmla="*/ 44 h 48"/>
                  <a:gd name="T6" fmla="*/ 0 w 39"/>
                  <a:gd name="T7" fmla="*/ 0 h 48"/>
                  <a:gd name="T8" fmla="*/ 1 w 39"/>
                  <a:gd name="T9" fmla="*/ 4 h 48"/>
                </a:gdLst>
                <a:ahLst/>
                <a:cxnLst>
                  <a:cxn ang="0">
                    <a:pos x="T0" y="T1"/>
                  </a:cxn>
                  <a:cxn ang="0">
                    <a:pos x="T2" y="T3"/>
                  </a:cxn>
                  <a:cxn ang="0">
                    <a:pos x="T4" y="T5"/>
                  </a:cxn>
                  <a:cxn ang="0">
                    <a:pos x="T6" y="T7"/>
                  </a:cxn>
                  <a:cxn ang="0">
                    <a:pos x="T8" y="T9"/>
                  </a:cxn>
                </a:cxnLst>
                <a:rect l="0" t="0" r="r" b="b"/>
                <a:pathLst>
                  <a:path w="39" h="48">
                    <a:moveTo>
                      <a:pt x="1" y="4"/>
                    </a:moveTo>
                    <a:cubicBezTo>
                      <a:pt x="5" y="9"/>
                      <a:pt x="35" y="43"/>
                      <a:pt x="39" y="48"/>
                    </a:cubicBezTo>
                    <a:cubicBezTo>
                      <a:pt x="38" y="44"/>
                      <a:pt x="38" y="44"/>
                      <a:pt x="38" y="44"/>
                    </a:cubicBezTo>
                    <a:cubicBezTo>
                      <a:pt x="0" y="0"/>
                      <a:pt x="0" y="0"/>
                      <a:pt x="0" y="0"/>
                    </a:cubicBezTo>
                    <a:lnTo>
                      <a:pt x="1" y="4"/>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4" name="Freeform: Shape 49"/>
              <p:cNvSpPr>
                <a:spLocks/>
              </p:cNvSpPr>
              <p:nvPr/>
            </p:nvSpPr>
            <p:spPr bwMode="auto">
              <a:xfrm>
                <a:off x="5217699" y="5104593"/>
                <a:ext cx="21215" cy="29701"/>
              </a:xfrm>
              <a:custGeom>
                <a:avLst/>
                <a:gdLst>
                  <a:gd name="T0" fmla="*/ 5 w 10"/>
                  <a:gd name="T1" fmla="*/ 0 h 14"/>
                  <a:gd name="T2" fmla="*/ 0 w 10"/>
                  <a:gd name="T3" fmla="*/ 4 h 14"/>
                  <a:gd name="T4" fmla="*/ 2 w 10"/>
                  <a:gd name="T5" fmla="*/ 14 h 14"/>
                  <a:gd name="T6" fmla="*/ 10 w 10"/>
                  <a:gd name="T7" fmla="*/ 7 h 14"/>
                  <a:gd name="T8" fmla="*/ 5 w 10"/>
                  <a:gd name="T9" fmla="*/ 0 h 14"/>
                </a:gdLst>
                <a:ahLst/>
                <a:cxnLst>
                  <a:cxn ang="0">
                    <a:pos x="T0" y="T1"/>
                  </a:cxn>
                  <a:cxn ang="0">
                    <a:pos x="T2" y="T3"/>
                  </a:cxn>
                  <a:cxn ang="0">
                    <a:pos x="T4" y="T5"/>
                  </a:cxn>
                  <a:cxn ang="0">
                    <a:pos x="T6" y="T7"/>
                  </a:cxn>
                  <a:cxn ang="0">
                    <a:pos x="T8" y="T9"/>
                  </a:cxn>
                </a:cxnLst>
                <a:rect l="0" t="0" r="r" b="b"/>
                <a:pathLst>
                  <a:path w="10" h="14">
                    <a:moveTo>
                      <a:pt x="5" y="0"/>
                    </a:moveTo>
                    <a:lnTo>
                      <a:pt x="0" y="4"/>
                    </a:lnTo>
                    <a:lnTo>
                      <a:pt x="2" y="14"/>
                    </a:lnTo>
                    <a:lnTo>
                      <a:pt x="10" y="7"/>
                    </a:lnTo>
                    <a:lnTo>
                      <a:pt x="5" y="0"/>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5" name="Freeform: Shape 50"/>
              <p:cNvSpPr>
                <a:spLocks/>
              </p:cNvSpPr>
              <p:nvPr/>
            </p:nvSpPr>
            <p:spPr bwMode="auto">
              <a:xfrm>
                <a:off x="5298316" y="5144901"/>
                <a:ext cx="543104" cy="602506"/>
              </a:xfrm>
              <a:custGeom>
                <a:avLst/>
                <a:gdLst>
                  <a:gd name="T0" fmla="*/ 2 w 256"/>
                  <a:gd name="T1" fmla="*/ 9 h 284"/>
                  <a:gd name="T2" fmla="*/ 0 w 256"/>
                  <a:gd name="T3" fmla="*/ 0 h 284"/>
                  <a:gd name="T4" fmla="*/ 256 w 256"/>
                  <a:gd name="T5" fmla="*/ 277 h 284"/>
                  <a:gd name="T6" fmla="*/ 256 w 256"/>
                  <a:gd name="T7" fmla="*/ 284 h 284"/>
                  <a:gd name="T8" fmla="*/ 2 w 256"/>
                  <a:gd name="T9" fmla="*/ 9 h 284"/>
                </a:gdLst>
                <a:ahLst/>
                <a:cxnLst>
                  <a:cxn ang="0">
                    <a:pos x="T0" y="T1"/>
                  </a:cxn>
                  <a:cxn ang="0">
                    <a:pos x="T2" y="T3"/>
                  </a:cxn>
                  <a:cxn ang="0">
                    <a:pos x="T4" y="T5"/>
                  </a:cxn>
                  <a:cxn ang="0">
                    <a:pos x="T6" y="T7"/>
                  </a:cxn>
                  <a:cxn ang="0">
                    <a:pos x="T8" y="T9"/>
                  </a:cxn>
                </a:cxnLst>
                <a:rect l="0" t="0" r="r" b="b"/>
                <a:pathLst>
                  <a:path w="256" h="284">
                    <a:moveTo>
                      <a:pt x="2" y="9"/>
                    </a:moveTo>
                    <a:lnTo>
                      <a:pt x="0" y="0"/>
                    </a:lnTo>
                    <a:lnTo>
                      <a:pt x="256" y="277"/>
                    </a:lnTo>
                    <a:lnTo>
                      <a:pt x="256" y="284"/>
                    </a:lnTo>
                    <a:lnTo>
                      <a:pt x="2" y="9"/>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6" name="Freeform: Shape 51"/>
              <p:cNvSpPr>
                <a:spLocks/>
              </p:cNvSpPr>
              <p:nvPr/>
            </p:nvSpPr>
            <p:spPr bwMode="auto">
              <a:xfrm>
                <a:off x="5353475" y="5229761"/>
                <a:ext cx="25458" cy="29701"/>
              </a:xfrm>
              <a:custGeom>
                <a:avLst/>
                <a:gdLst>
                  <a:gd name="T0" fmla="*/ 5 w 12"/>
                  <a:gd name="T1" fmla="*/ 0 h 14"/>
                  <a:gd name="T2" fmla="*/ 0 w 12"/>
                  <a:gd name="T3" fmla="*/ 5 h 14"/>
                  <a:gd name="T4" fmla="*/ 3 w 12"/>
                  <a:gd name="T5" fmla="*/ 14 h 14"/>
                  <a:gd name="T6" fmla="*/ 12 w 12"/>
                  <a:gd name="T7" fmla="*/ 7 h 14"/>
                  <a:gd name="T8" fmla="*/ 5 w 12"/>
                  <a:gd name="T9" fmla="*/ 0 h 14"/>
                </a:gdLst>
                <a:ahLst/>
                <a:cxnLst>
                  <a:cxn ang="0">
                    <a:pos x="T0" y="T1"/>
                  </a:cxn>
                  <a:cxn ang="0">
                    <a:pos x="T2" y="T3"/>
                  </a:cxn>
                  <a:cxn ang="0">
                    <a:pos x="T4" y="T5"/>
                  </a:cxn>
                  <a:cxn ang="0">
                    <a:pos x="T6" y="T7"/>
                  </a:cxn>
                  <a:cxn ang="0">
                    <a:pos x="T8" y="T9"/>
                  </a:cxn>
                </a:cxnLst>
                <a:rect l="0" t="0" r="r" b="b"/>
                <a:pathLst>
                  <a:path w="12" h="14">
                    <a:moveTo>
                      <a:pt x="5" y="0"/>
                    </a:moveTo>
                    <a:lnTo>
                      <a:pt x="0" y="5"/>
                    </a:lnTo>
                    <a:lnTo>
                      <a:pt x="3" y="14"/>
                    </a:lnTo>
                    <a:lnTo>
                      <a:pt x="12" y="7"/>
                    </a:lnTo>
                    <a:lnTo>
                      <a:pt x="5" y="0"/>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sp>
            <p:nvSpPr>
              <p:cNvPr id="57" name="Freeform: Shape 52"/>
              <p:cNvSpPr>
                <a:spLocks/>
              </p:cNvSpPr>
              <p:nvPr/>
            </p:nvSpPr>
            <p:spPr bwMode="auto">
              <a:xfrm>
                <a:off x="5841420" y="4892443"/>
                <a:ext cx="963160" cy="854964"/>
              </a:xfrm>
              <a:custGeom>
                <a:avLst/>
                <a:gdLst>
                  <a:gd name="T0" fmla="*/ 0 w 191"/>
                  <a:gd name="T1" fmla="*/ 167 h 170"/>
                  <a:gd name="T2" fmla="*/ 191 w 191"/>
                  <a:gd name="T3" fmla="*/ 0 h 170"/>
                  <a:gd name="T4" fmla="*/ 190 w 191"/>
                  <a:gd name="T5" fmla="*/ 4 h 170"/>
                  <a:gd name="T6" fmla="*/ 0 w 191"/>
                  <a:gd name="T7" fmla="*/ 170 h 170"/>
                  <a:gd name="T8" fmla="*/ 0 w 191"/>
                  <a:gd name="T9" fmla="*/ 167 h 170"/>
                </a:gdLst>
                <a:ahLst/>
                <a:cxnLst>
                  <a:cxn ang="0">
                    <a:pos x="T0" y="T1"/>
                  </a:cxn>
                  <a:cxn ang="0">
                    <a:pos x="T2" y="T3"/>
                  </a:cxn>
                  <a:cxn ang="0">
                    <a:pos x="T4" y="T5"/>
                  </a:cxn>
                  <a:cxn ang="0">
                    <a:pos x="T6" y="T7"/>
                  </a:cxn>
                  <a:cxn ang="0">
                    <a:pos x="T8" y="T9"/>
                  </a:cxn>
                </a:cxnLst>
                <a:rect l="0" t="0" r="r" b="b"/>
                <a:pathLst>
                  <a:path w="191" h="170">
                    <a:moveTo>
                      <a:pt x="0" y="167"/>
                    </a:moveTo>
                    <a:cubicBezTo>
                      <a:pt x="8" y="160"/>
                      <a:pt x="171" y="18"/>
                      <a:pt x="191" y="0"/>
                    </a:cubicBezTo>
                    <a:cubicBezTo>
                      <a:pt x="190" y="4"/>
                      <a:pt x="190" y="4"/>
                      <a:pt x="190" y="4"/>
                    </a:cubicBezTo>
                    <a:cubicBezTo>
                      <a:pt x="190" y="5"/>
                      <a:pt x="1" y="170"/>
                      <a:pt x="0" y="170"/>
                    </a:cubicBezTo>
                    <a:lnTo>
                      <a:pt x="0" y="167"/>
                    </a:lnTo>
                    <a:close/>
                  </a:path>
                </a:pathLst>
              </a:custGeom>
              <a:solidFill>
                <a:schemeClr val="accent2">
                  <a:lumMod val="75000"/>
                </a:schemeClr>
              </a:solidFill>
              <a:ln>
                <a:noFill/>
              </a:ln>
            </p:spPr>
            <p:txBody>
              <a:bodyPr anchor="ctr"/>
              <a:lstStyle/>
              <a:p>
                <a:pPr algn="ctr"/>
                <a:endParaRPr>
                  <a:latin typeface="Calibri" panose="020F0502020204030204" pitchFamily="34" charset="0"/>
                  <a:cs typeface="Calibri" panose="020F0502020204030204" pitchFamily="34" charset="0"/>
                </a:endParaRPr>
              </a:p>
            </p:txBody>
          </p:sp>
        </p:grpSp>
        <p:sp>
          <p:nvSpPr>
            <p:cNvPr id="5" name="TextBox 53"/>
            <p:cNvSpPr txBox="1"/>
            <p:nvPr/>
          </p:nvSpPr>
          <p:spPr>
            <a:xfrm rot="2914667">
              <a:off x="1129466" y="2951943"/>
              <a:ext cx="451058" cy="392402"/>
            </a:xfrm>
            <a:prstGeom prst="rect">
              <a:avLst/>
            </a:prstGeom>
            <a:noFill/>
          </p:spPr>
          <p:txBody>
            <a:bodyPr wrap="none" lIns="91422" tIns="45711" rIns="91422" bIns="45711">
              <a:normAutofit fontScale="92500" lnSpcReduction="20000"/>
            </a:bodyPr>
            <a:lstStyle/>
            <a:p>
              <a:pPr algn="ctr"/>
              <a:r>
                <a:rPr lang="en-US" sz="2800" b="1">
                  <a:solidFill>
                    <a:schemeClr val="bg1"/>
                  </a:solidFill>
                  <a:latin typeface="Calibri" panose="020F0502020204030204" pitchFamily="34" charset="0"/>
                  <a:cs typeface="Calibri" panose="020F0502020204030204" pitchFamily="34" charset="0"/>
                </a:rPr>
                <a:t>01</a:t>
              </a:r>
            </a:p>
          </p:txBody>
        </p:sp>
        <p:sp>
          <p:nvSpPr>
            <p:cNvPr id="6" name="TextBox 54"/>
            <p:cNvSpPr txBox="1"/>
            <p:nvPr/>
          </p:nvSpPr>
          <p:spPr>
            <a:xfrm rot="19197881">
              <a:off x="1982317" y="3552438"/>
              <a:ext cx="496744" cy="438568"/>
            </a:xfrm>
            <a:prstGeom prst="rect">
              <a:avLst/>
            </a:prstGeom>
            <a:noFill/>
          </p:spPr>
          <p:txBody>
            <a:bodyPr wrap="none" lIns="91422" tIns="45711" rIns="91422" bIns="45711">
              <a:normAutofit fontScale="92500" lnSpcReduction="20000"/>
            </a:bodyPr>
            <a:lstStyle/>
            <a:p>
              <a:pPr algn="ctr"/>
              <a:r>
                <a:rPr lang="en-US" sz="3200" b="1" dirty="0">
                  <a:solidFill>
                    <a:schemeClr val="bg1"/>
                  </a:solidFill>
                  <a:latin typeface="Calibri" panose="020F0502020204030204" pitchFamily="34" charset="0"/>
                  <a:cs typeface="Calibri" panose="020F0502020204030204" pitchFamily="34" charset="0"/>
                </a:rPr>
                <a:t>02</a:t>
              </a:r>
            </a:p>
          </p:txBody>
        </p:sp>
        <p:sp>
          <p:nvSpPr>
            <p:cNvPr id="7" name="TextBox 55"/>
            <p:cNvSpPr txBox="1"/>
            <p:nvPr/>
          </p:nvSpPr>
          <p:spPr>
            <a:xfrm rot="2492360">
              <a:off x="2816809" y="2488125"/>
              <a:ext cx="496744" cy="438568"/>
            </a:xfrm>
            <a:prstGeom prst="rect">
              <a:avLst/>
            </a:prstGeom>
            <a:noFill/>
          </p:spPr>
          <p:txBody>
            <a:bodyPr wrap="none" lIns="91422" tIns="45711" rIns="91422" bIns="45711">
              <a:normAutofit fontScale="92500" lnSpcReduction="20000"/>
            </a:bodyPr>
            <a:lstStyle/>
            <a:p>
              <a:pPr algn="ctr"/>
              <a:r>
                <a:rPr lang="en-US" sz="3200" b="1">
                  <a:solidFill>
                    <a:schemeClr val="bg1"/>
                  </a:solidFill>
                  <a:latin typeface="Calibri" panose="020F0502020204030204" pitchFamily="34" charset="0"/>
                  <a:cs typeface="Calibri" panose="020F0502020204030204" pitchFamily="34" charset="0"/>
                </a:rPr>
                <a:t>03</a:t>
              </a:r>
            </a:p>
          </p:txBody>
        </p:sp>
        <p:sp>
          <p:nvSpPr>
            <p:cNvPr id="8" name="TextBox 56"/>
            <p:cNvSpPr txBox="1"/>
            <p:nvPr/>
          </p:nvSpPr>
          <p:spPr>
            <a:xfrm rot="19507174">
              <a:off x="1826062" y="1585155"/>
              <a:ext cx="496744" cy="438568"/>
            </a:xfrm>
            <a:prstGeom prst="rect">
              <a:avLst/>
            </a:prstGeom>
            <a:noFill/>
          </p:spPr>
          <p:txBody>
            <a:bodyPr wrap="none" lIns="91422" tIns="45711" rIns="91422" bIns="45711">
              <a:normAutofit fontScale="92500" lnSpcReduction="20000"/>
            </a:bodyPr>
            <a:lstStyle/>
            <a:p>
              <a:pPr algn="ctr"/>
              <a:r>
                <a:rPr lang="en-US" sz="3200" b="1">
                  <a:solidFill>
                    <a:schemeClr val="bg1"/>
                  </a:solidFill>
                  <a:latin typeface="Calibri" panose="020F0502020204030204" pitchFamily="34" charset="0"/>
                  <a:cs typeface="Calibri" panose="020F0502020204030204" pitchFamily="34" charset="0"/>
                </a:rPr>
                <a:t>04</a:t>
              </a:r>
            </a:p>
          </p:txBody>
        </p:sp>
      </p:grpSp>
      <p:sp>
        <p:nvSpPr>
          <p:cNvPr id="58" name="Freeform: Shape 65"/>
          <p:cNvSpPr>
            <a:spLocks noChangeAspect="1"/>
          </p:cNvSpPr>
          <p:nvPr/>
        </p:nvSpPr>
        <p:spPr bwMode="auto">
          <a:xfrm>
            <a:off x="6285284" y="4947557"/>
            <a:ext cx="558882" cy="724513"/>
          </a:xfrm>
          <a:custGeom>
            <a:avLst/>
            <a:gdLst>
              <a:gd name="T0" fmla="*/ 719 w 1222"/>
              <a:gd name="T1" fmla="*/ 1338 h 1581"/>
              <a:gd name="T2" fmla="*/ 686 w 1222"/>
              <a:gd name="T3" fmla="*/ 1221 h 1581"/>
              <a:gd name="T4" fmla="*/ 686 w 1222"/>
              <a:gd name="T5" fmla="*/ 359 h 1581"/>
              <a:gd name="T6" fmla="*/ 719 w 1222"/>
              <a:gd name="T7" fmla="*/ 243 h 1581"/>
              <a:gd name="T8" fmla="*/ 17 w 1222"/>
              <a:gd name="T9" fmla="*/ 460 h 1581"/>
              <a:gd name="T10" fmla="*/ 0 w 1222"/>
              <a:gd name="T11" fmla="*/ 794 h 1581"/>
              <a:gd name="T12" fmla="*/ 17 w 1222"/>
              <a:gd name="T13" fmla="*/ 1120 h 1581"/>
              <a:gd name="T14" fmla="*/ 502 w 1222"/>
              <a:gd name="T15" fmla="*/ 1530 h 1581"/>
              <a:gd name="T16" fmla="*/ 493 w 1222"/>
              <a:gd name="T17" fmla="*/ 1112 h 1581"/>
              <a:gd name="T18" fmla="*/ 284 w 1222"/>
              <a:gd name="T19" fmla="*/ 1120 h 1581"/>
              <a:gd name="T20" fmla="*/ 284 w 1222"/>
              <a:gd name="T21" fmla="*/ 794 h 1581"/>
              <a:gd name="T22" fmla="*/ 284 w 1222"/>
              <a:gd name="T23" fmla="*/ 460 h 1581"/>
              <a:gd name="T24" fmla="*/ 493 w 1222"/>
              <a:gd name="T25" fmla="*/ 468 h 1581"/>
              <a:gd name="T26" fmla="*/ 502 w 1222"/>
              <a:gd name="T27" fmla="*/ 58 h 1581"/>
              <a:gd name="T28" fmla="*/ 17 w 1222"/>
              <a:gd name="T29" fmla="*/ 460 h 1581"/>
              <a:gd name="T30" fmla="*/ 602 w 1222"/>
              <a:gd name="T31" fmla="*/ 911 h 1581"/>
              <a:gd name="T32" fmla="*/ 493 w 1222"/>
              <a:gd name="T33" fmla="*/ 861 h 1581"/>
              <a:gd name="T34" fmla="*/ 543 w 1222"/>
              <a:gd name="T35" fmla="*/ 828 h 1581"/>
              <a:gd name="T36" fmla="*/ 610 w 1222"/>
              <a:gd name="T37" fmla="*/ 778 h 1581"/>
              <a:gd name="T38" fmla="*/ 627 w 1222"/>
              <a:gd name="T39" fmla="*/ 660 h 1581"/>
              <a:gd name="T40" fmla="*/ 476 w 1222"/>
              <a:gd name="T41" fmla="*/ 677 h 1581"/>
              <a:gd name="T42" fmla="*/ 510 w 1222"/>
              <a:gd name="T43" fmla="*/ 736 h 1581"/>
              <a:gd name="T44" fmla="*/ 560 w 1222"/>
              <a:gd name="T45" fmla="*/ 677 h 1581"/>
              <a:gd name="T46" fmla="*/ 585 w 1222"/>
              <a:gd name="T47" fmla="*/ 719 h 1581"/>
              <a:gd name="T48" fmla="*/ 502 w 1222"/>
              <a:gd name="T49" fmla="*/ 803 h 1581"/>
              <a:gd name="T50" fmla="*/ 410 w 1222"/>
              <a:gd name="T51" fmla="*/ 911 h 1581"/>
              <a:gd name="T52" fmla="*/ 819 w 1222"/>
              <a:gd name="T53" fmla="*/ 811 h 1581"/>
              <a:gd name="T54" fmla="*/ 794 w 1222"/>
              <a:gd name="T55" fmla="*/ 635 h 1581"/>
              <a:gd name="T56" fmla="*/ 644 w 1222"/>
              <a:gd name="T57" fmla="*/ 853 h 1581"/>
              <a:gd name="T58" fmla="*/ 744 w 1222"/>
              <a:gd name="T59" fmla="*/ 911 h 1581"/>
              <a:gd name="T60" fmla="*/ 803 w 1222"/>
              <a:gd name="T61" fmla="*/ 853 h 1581"/>
              <a:gd name="T62" fmla="*/ 844 w 1222"/>
              <a:gd name="T63" fmla="*/ 811 h 1581"/>
              <a:gd name="T64" fmla="*/ 786 w 1222"/>
              <a:gd name="T65" fmla="*/ 686 h 1581"/>
              <a:gd name="T66" fmla="*/ 694 w 1222"/>
              <a:gd name="T67" fmla="*/ 811 h 1581"/>
              <a:gd name="T68" fmla="*/ 694 w 1222"/>
              <a:gd name="T69" fmla="*/ 811 h 1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22" h="1581">
                <a:moveTo>
                  <a:pt x="1221" y="794"/>
                </a:moveTo>
                <a:cubicBezTo>
                  <a:pt x="1221" y="1079"/>
                  <a:pt x="995" y="1313"/>
                  <a:pt x="719" y="1338"/>
                </a:cubicBezTo>
                <a:cubicBezTo>
                  <a:pt x="719" y="1329"/>
                  <a:pt x="711" y="1313"/>
                  <a:pt x="711" y="1296"/>
                </a:cubicBezTo>
                <a:cubicBezTo>
                  <a:pt x="711" y="1296"/>
                  <a:pt x="702" y="1262"/>
                  <a:pt x="686" y="1221"/>
                </a:cubicBezTo>
                <a:cubicBezTo>
                  <a:pt x="911" y="1212"/>
                  <a:pt x="1095" y="1028"/>
                  <a:pt x="1095" y="794"/>
                </a:cubicBezTo>
                <a:cubicBezTo>
                  <a:pt x="1095" y="560"/>
                  <a:pt x="911" y="368"/>
                  <a:pt x="686" y="359"/>
                </a:cubicBezTo>
                <a:cubicBezTo>
                  <a:pt x="702" y="326"/>
                  <a:pt x="711" y="293"/>
                  <a:pt x="711" y="284"/>
                </a:cubicBezTo>
                <a:cubicBezTo>
                  <a:pt x="711" y="276"/>
                  <a:pt x="719" y="259"/>
                  <a:pt x="719" y="243"/>
                </a:cubicBezTo>
                <a:cubicBezTo>
                  <a:pt x="995" y="267"/>
                  <a:pt x="1221" y="510"/>
                  <a:pt x="1221" y="794"/>
                </a:cubicBezTo>
                <a:close/>
                <a:moveTo>
                  <a:pt x="17" y="460"/>
                </a:moveTo>
                <a:cubicBezTo>
                  <a:pt x="8" y="568"/>
                  <a:pt x="0" y="677"/>
                  <a:pt x="0" y="786"/>
                </a:cubicBezTo>
                <a:lnTo>
                  <a:pt x="0" y="794"/>
                </a:lnTo>
                <a:lnTo>
                  <a:pt x="0" y="803"/>
                </a:lnTo>
                <a:cubicBezTo>
                  <a:pt x="0" y="911"/>
                  <a:pt x="8" y="1012"/>
                  <a:pt x="17" y="1120"/>
                </a:cubicBezTo>
                <a:cubicBezTo>
                  <a:pt x="42" y="1396"/>
                  <a:pt x="259" y="1580"/>
                  <a:pt x="468" y="1538"/>
                </a:cubicBezTo>
                <a:cubicBezTo>
                  <a:pt x="485" y="1530"/>
                  <a:pt x="493" y="1530"/>
                  <a:pt x="502" y="1530"/>
                </a:cubicBezTo>
                <a:cubicBezTo>
                  <a:pt x="552" y="1505"/>
                  <a:pt x="594" y="1471"/>
                  <a:pt x="644" y="1438"/>
                </a:cubicBezTo>
                <a:cubicBezTo>
                  <a:pt x="702" y="1396"/>
                  <a:pt x="569" y="1070"/>
                  <a:pt x="493" y="1112"/>
                </a:cubicBezTo>
                <a:cubicBezTo>
                  <a:pt x="460" y="1129"/>
                  <a:pt x="376" y="1196"/>
                  <a:pt x="343" y="1196"/>
                </a:cubicBezTo>
                <a:cubicBezTo>
                  <a:pt x="309" y="1204"/>
                  <a:pt x="293" y="1162"/>
                  <a:pt x="284" y="1120"/>
                </a:cubicBezTo>
                <a:cubicBezTo>
                  <a:pt x="276" y="1028"/>
                  <a:pt x="284" y="903"/>
                  <a:pt x="284" y="803"/>
                </a:cubicBezTo>
                <a:cubicBezTo>
                  <a:pt x="284" y="794"/>
                  <a:pt x="284" y="794"/>
                  <a:pt x="284" y="794"/>
                </a:cubicBezTo>
                <a:cubicBezTo>
                  <a:pt x="284" y="786"/>
                  <a:pt x="284" y="786"/>
                  <a:pt x="284" y="786"/>
                </a:cubicBezTo>
                <a:cubicBezTo>
                  <a:pt x="284" y="677"/>
                  <a:pt x="276" y="560"/>
                  <a:pt x="284" y="460"/>
                </a:cubicBezTo>
                <a:cubicBezTo>
                  <a:pt x="293" y="426"/>
                  <a:pt x="309" y="385"/>
                  <a:pt x="343" y="385"/>
                </a:cubicBezTo>
                <a:cubicBezTo>
                  <a:pt x="376" y="393"/>
                  <a:pt x="460" y="452"/>
                  <a:pt x="493" y="468"/>
                </a:cubicBezTo>
                <a:cubicBezTo>
                  <a:pt x="569" y="510"/>
                  <a:pt x="702" y="184"/>
                  <a:pt x="644" y="142"/>
                </a:cubicBezTo>
                <a:cubicBezTo>
                  <a:pt x="594" y="117"/>
                  <a:pt x="552" y="75"/>
                  <a:pt x="502" y="58"/>
                </a:cubicBezTo>
                <a:cubicBezTo>
                  <a:pt x="493" y="50"/>
                  <a:pt x="485" y="50"/>
                  <a:pt x="468" y="50"/>
                </a:cubicBezTo>
                <a:cubicBezTo>
                  <a:pt x="259" y="0"/>
                  <a:pt x="42" y="184"/>
                  <a:pt x="17" y="460"/>
                </a:cubicBezTo>
                <a:close/>
                <a:moveTo>
                  <a:pt x="410" y="911"/>
                </a:moveTo>
                <a:cubicBezTo>
                  <a:pt x="602" y="911"/>
                  <a:pt x="602" y="911"/>
                  <a:pt x="602" y="911"/>
                </a:cubicBezTo>
                <a:cubicBezTo>
                  <a:pt x="610" y="861"/>
                  <a:pt x="610" y="861"/>
                  <a:pt x="610" y="861"/>
                </a:cubicBezTo>
                <a:cubicBezTo>
                  <a:pt x="493" y="861"/>
                  <a:pt x="493" y="861"/>
                  <a:pt x="493" y="861"/>
                </a:cubicBezTo>
                <a:cubicBezTo>
                  <a:pt x="493" y="861"/>
                  <a:pt x="502" y="853"/>
                  <a:pt x="510" y="853"/>
                </a:cubicBezTo>
                <a:cubicBezTo>
                  <a:pt x="510" y="845"/>
                  <a:pt x="527" y="836"/>
                  <a:pt x="543" y="828"/>
                </a:cubicBezTo>
                <a:cubicBezTo>
                  <a:pt x="569" y="811"/>
                  <a:pt x="569" y="811"/>
                  <a:pt x="569" y="811"/>
                </a:cubicBezTo>
                <a:cubicBezTo>
                  <a:pt x="585" y="803"/>
                  <a:pt x="602" y="786"/>
                  <a:pt x="610" y="778"/>
                </a:cubicBezTo>
                <a:cubicBezTo>
                  <a:pt x="627" y="761"/>
                  <a:pt x="635" y="744"/>
                  <a:pt x="644" y="719"/>
                </a:cubicBezTo>
                <a:cubicBezTo>
                  <a:pt x="652" y="694"/>
                  <a:pt x="644" y="677"/>
                  <a:pt x="627" y="660"/>
                </a:cubicBezTo>
                <a:cubicBezTo>
                  <a:pt x="619" y="644"/>
                  <a:pt x="594" y="635"/>
                  <a:pt x="569" y="635"/>
                </a:cubicBezTo>
                <a:cubicBezTo>
                  <a:pt x="527" y="635"/>
                  <a:pt x="502" y="644"/>
                  <a:pt x="476" y="677"/>
                </a:cubicBezTo>
                <a:cubicBezTo>
                  <a:pt x="468" y="686"/>
                  <a:pt x="460" y="711"/>
                  <a:pt x="452" y="736"/>
                </a:cubicBezTo>
                <a:cubicBezTo>
                  <a:pt x="510" y="736"/>
                  <a:pt x="510" y="736"/>
                  <a:pt x="510" y="736"/>
                </a:cubicBezTo>
                <a:cubicBezTo>
                  <a:pt x="510" y="719"/>
                  <a:pt x="518" y="702"/>
                  <a:pt x="518" y="694"/>
                </a:cubicBezTo>
                <a:cubicBezTo>
                  <a:pt x="527" y="686"/>
                  <a:pt x="543" y="677"/>
                  <a:pt x="560" y="677"/>
                </a:cubicBezTo>
                <a:cubicBezTo>
                  <a:pt x="569" y="677"/>
                  <a:pt x="577" y="686"/>
                  <a:pt x="585" y="694"/>
                </a:cubicBezTo>
                <a:cubicBezTo>
                  <a:pt x="585" y="702"/>
                  <a:pt x="594" y="711"/>
                  <a:pt x="585" y="719"/>
                </a:cubicBezTo>
                <a:cubicBezTo>
                  <a:pt x="585" y="736"/>
                  <a:pt x="577" y="744"/>
                  <a:pt x="560" y="761"/>
                </a:cubicBezTo>
                <a:cubicBezTo>
                  <a:pt x="552" y="769"/>
                  <a:pt x="535" y="778"/>
                  <a:pt x="502" y="803"/>
                </a:cubicBezTo>
                <a:cubicBezTo>
                  <a:pt x="468" y="819"/>
                  <a:pt x="452" y="836"/>
                  <a:pt x="435" y="861"/>
                </a:cubicBezTo>
                <a:cubicBezTo>
                  <a:pt x="426" y="878"/>
                  <a:pt x="418" y="895"/>
                  <a:pt x="410" y="911"/>
                </a:cubicBezTo>
                <a:close/>
                <a:moveTo>
                  <a:pt x="844" y="811"/>
                </a:moveTo>
                <a:cubicBezTo>
                  <a:pt x="819" y="811"/>
                  <a:pt x="819" y="811"/>
                  <a:pt x="819" y="811"/>
                </a:cubicBezTo>
                <a:cubicBezTo>
                  <a:pt x="853" y="635"/>
                  <a:pt x="853" y="635"/>
                  <a:pt x="853" y="635"/>
                </a:cubicBezTo>
                <a:cubicBezTo>
                  <a:pt x="794" y="635"/>
                  <a:pt x="794" y="635"/>
                  <a:pt x="794" y="635"/>
                </a:cubicBezTo>
                <a:cubicBezTo>
                  <a:pt x="652" y="803"/>
                  <a:pt x="652" y="803"/>
                  <a:pt x="652" y="803"/>
                </a:cubicBezTo>
                <a:cubicBezTo>
                  <a:pt x="644" y="853"/>
                  <a:pt x="644" y="853"/>
                  <a:pt x="644" y="853"/>
                </a:cubicBezTo>
                <a:cubicBezTo>
                  <a:pt x="753" y="853"/>
                  <a:pt x="753" y="853"/>
                  <a:pt x="753" y="853"/>
                </a:cubicBezTo>
                <a:cubicBezTo>
                  <a:pt x="744" y="911"/>
                  <a:pt x="744" y="911"/>
                  <a:pt x="744" y="911"/>
                </a:cubicBezTo>
                <a:cubicBezTo>
                  <a:pt x="794" y="911"/>
                  <a:pt x="794" y="911"/>
                  <a:pt x="794" y="911"/>
                </a:cubicBezTo>
                <a:cubicBezTo>
                  <a:pt x="803" y="853"/>
                  <a:pt x="803" y="853"/>
                  <a:pt x="803" y="853"/>
                </a:cubicBezTo>
                <a:cubicBezTo>
                  <a:pt x="836" y="853"/>
                  <a:pt x="836" y="853"/>
                  <a:pt x="836" y="853"/>
                </a:cubicBezTo>
                <a:lnTo>
                  <a:pt x="844" y="811"/>
                </a:lnTo>
                <a:close/>
                <a:moveTo>
                  <a:pt x="694" y="811"/>
                </a:moveTo>
                <a:cubicBezTo>
                  <a:pt x="786" y="686"/>
                  <a:pt x="786" y="686"/>
                  <a:pt x="786" y="686"/>
                </a:cubicBezTo>
                <a:cubicBezTo>
                  <a:pt x="761" y="811"/>
                  <a:pt x="761" y="811"/>
                  <a:pt x="761" y="811"/>
                </a:cubicBezTo>
                <a:lnTo>
                  <a:pt x="694" y="811"/>
                </a:lnTo>
                <a:close/>
                <a:moveTo>
                  <a:pt x="694" y="811"/>
                </a:moveTo>
                <a:lnTo>
                  <a:pt x="694" y="811"/>
                </a:lnTo>
                <a:close/>
              </a:path>
            </a:pathLst>
          </a:custGeom>
          <a:solidFill>
            <a:schemeClr val="accent4"/>
          </a:solidFill>
          <a:ln>
            <a:noFill/>
          </a:ln>
          <a:effectLst/>
          <a:extLst/>
        </p:spPr>
        <p:txBody>
          <a:bodyPr anchor="ctr"/>
          <a:lstStyle/>
          <a:p>
            <a:pPr algn="ctr"/>
            <a:endParaRPr sz="1400">
              <a:solidFill>
                <a:schemeClr val="bg1">
                  <a:lumMod val="5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59" name="Freeform: Shape 66"/>
          <p:cNvSpPr>
            <a:spLocks noChangeAspect="1"/>
          </p:cNvSpPr>
          <p:nvPr/>
        </p:nvSpPr>
        <p:spPr bwMode="auto">
          <a:xfrm>
            <a:off x="6285284" y="2182744"/>
            <a:ext cx="606721" cy="525079"/>
          </a:xfrm>
          <a:custGeom>
            <a:avLst/>
            <a:gdLst>
              <a:gd name="T0" fmla="*/ 502 w 1013"/>
              <a:gd name="T1" fmla="*/ 0 h 879"/>
              <a:gd name="T2" fmla="*/ 0 w 1013"/>
              <a:gd name="T3" fmla="*/ 351 h 879"/>
              <a:gd name="T4" fmla="*/ 193 w 1013"/>
              <a:gd name="T5" fmla="*/ 636 h 879"/>
              <a:gd name="T6" fmla="*/ 92 w 1013"/>
              <a:gd name="T7" fmla="*/ 862 h 879"/>
              <a:gd name="T8" fmla="*/ 92 w 1013"/>
              <a:gd name="T9" fmla="*/ 878 h 879"/>
              <a:gd name="T10" fmla="*/ 101 w 1013"/>
              <a:gd name="T11" fmla="*/ 878 h 879"/>
              <a:gd name="T12" fmla="*/ 109 w 1013"/>
              <a:gd name="T13" fmla="*/ 878 h 879"/>
              <a:gd name="T14" fmla="*/ 485 w 1013"/>
              <a:gd name="T15" fmla="*/ 711 h 879"/>
              <a:gd name="T16" fmla="*/ 502 w 1013"/>
              <a:gd name="T17" fmla="*/ 711 h 879"/>
              <a:gd name="T18" fmla="*/ 1012 w 1013"/>
              <a:gd name="T19" fmla="*/ 351 h 879"/>
              <a:gd name="T20" fmla="*/ 502 w 1013"/>
              <a:gd name="T21" fmla="*/ 0 h 879"/>
              <a:gd name="T22" fmla="*/ 502 w 1013"/>
              <a:gd name="T23" fmla="*/ 0 h 879"/>
              <a:gd name="T24" fmla="*/ 502 w 1013"/>
              <a:gd name="T25" fmla="*/ 0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13" h="879">
                <a:moveTo>
                  <a:pt x="502" y="0"/>
                </a:moveTo>
                <a:cubicBezTo>
                  <a:pt x="226" y="0"/>
                  <a:pt x="0" y="159"/>
                  <a:pt x="0" y="351"/>
                </a:cubicBezTo>
                <a:cubicBezTo>
                  <a:pt x="0" y="469"/>
                  <a:pt x="67" y="569"/>
                  <a:pt x="193" y="636"/>
                </a:cubicBezTo>
                <a:cubicBezTo>
                  <a:pt x="176" y="711"/>
                  <a:pt x="142" y="811"/>
                  <a:pt x="92" y="862"/>
                </a:cubicBezTo>
                <a:cubicBezTo>
                  <a:pt x="92" y="870"/>
                  <a:pt x="92" y="870"/>
                  <a:pt x="92" y="878"/>
                </a:cubicBezTo>
                <a:lnTo>
                  <a:pt x="101" y="878"/>
                </a:lnTo>
                <a:lnTo>
                  <a:pt x="109" y="878"/>
                </a:lnTo>
                <a:cubicBezTo>
                  <a:pt x="118" y="878"/>
                  <a:pt x="335" y="862"/>
                  <a:pt x="485" y="711"/>
                </a:cubicBezTo>
                <a:cubicBezTo>
                  <a:pt x="485" y="711"/>
                  <a:pt x="494" y="711"/>
                  <a:pt x="502" y="711"/>
                </a:cubicBezTo>
                <a:cubicBezTo>
                  <a:pt x="786" y="711"/>
                  <a:pt x="1012" y="552"/>
                  <a:pt x="1012" y="351"/>
                </a:cubicBezTo>
                <a:cubicBezTo>
                  <a:pt x="1012" y="159"/>
                  <a:pt x="786" y="0"/>
                  <a:pt x="502" y="0"/>
                </a:cubicBezTo>
                <a:close/>
                <a:moveTo>
                  <a:pt x="502" y="0"/>
                </a:moveTo>
                <a:lnTo>
                  <a:pt x="502" y="0"/>
                </a:lnTo>
                <a:close/>
              </a:path>
            </a:pathLst>
          </a:custGeom>
          <a:solidFill>
            <a:schemeClr val="accent1"/>
          </a:solidFill>
          <a:ln>
            <a:noFill/>
          </a:ln>
          <a:effectLst/>
          <a:extLst/>
        </p:spPr>
        <p:txBody>
          <a:bodyPr anchor="ctr"/>
          <a:lstStyle/>
          <a:p>
            <a:pPr algn="ctr"/>
            <a:endParaRPr sz="1400">
              <a:solidFill>
                <a:schemeClr val="bg1">
                  <a:lumMod val="5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60" name="Freeform: Shape 67"/>
          <p:cNvSpPr>
            <a:spLocks noChangeAspect="1"/>
          </p:cNvSpPr>
          <p:nvPr/>
        </p:nvSpPr>
        <p:spPr bwMode="auto">
          <a:xfrm>
            <a:off x="6285284" y="3158833"/>
            <a:ext cx="560840" cy="412004"/>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chemeClr val="accent2"/>
          </a:solidFill>
          <a:ln>
            <a:noFill/>
          </a:ln>
          <a:effectLst/>
          <a:extLst/>
        </p:spPr>
        <p:txBody>
          <a:bodyPr anchor="ctr"/>
          <a:lstStyle/>
          <a:p>
            <a:pPr algn="ctr"/>
            <a:endParaRPr sz="1400">
              <a:solidFill>
                <a:schemeClr val="bg1">
                  <a:lumMod val="50000"/>
                </a:schemeClr>
              </a:solidFill>
              <a:latin typeface="Calibri" panose="020F0502020204030204" pitchFamily="34" charset="0"/>
              <a:ea typeface="微软雅黑" panose="020B0503020204020204" pitchFamily="34" charset="-122"/>
              <a:cs typeface="Calibri" panose="020F0502020204030204" pitchFamily="34" charset="0"/>
            </a:endParaRPr>
          </a:p>
        </p:txBody>
      </p:sp>
      <p:sp>
        <p:nvSpPr>
          <p:cNvPr id="61" name="Freeform: Shape 68"/>
          <p:cNvSpPr>
            <a:spLocks noChangeAspect="1"/>
          </p:cNvSpPr>
          <p:nvPr/>
        </p:nvSpPr>
        <p:spPr bwMode="auto">
          <a:xfrm>
            <a:off x="6285284" y="4065821"/>
            <a:ext cx="684788" cy="530393"/>
          </a:xfrm>
          <a:custGeom>
            <a:avLst/>
            <a:gdLst>
              <a:gd name="T0" fmla="*/ 995 w 996"/>
              <a:gd name="T1" fmla="*/ 409 h 770"/>
              <a:gd name="T2" fmla="*/ 836 w 996"/>
              <a:gd name="T3" fmla="*/ 409 h 770"/>
              <a:gd name="T4" fmla="*/ 543 w 996"/>
              <a:gd name="T5" fmla="*/ 192 h 770"/>
              <a:gd name="T6" fmla="*/ 384 w 996"/>
              <a:gd name="T7" fmla="*/ 275 h 770"/>
              <a:gd name="T8" fmla="*/ 360 w 996"/>
              <a:gd name="T9" fmla="*/ 158 h 770"/>
              <a:gd name="T10" fmla="*/ 702 w 996"/>
              <a:gd name="T11" fmla="*/ 33 h 770"/>
              <a:gd name="T12" fmla="*/ 836 w 996"/>
              <a:gd name="T13" fmla="*/ 133 h 770"/>
              <a:gd name="T14" fmla="*/ 334 w 996"/>
              <a:gd name="T15" fmla="*/ 626 h 770"/>
              <a:gd name="T16" fmla="*/ 276 w 996"/>
              <a:gd name="T17" fmla="*/ 551 h 770"/>
              <a:gd name="T18" fmla="*/ 209 w 996"/>
              <a:gd name="T19" fmla="*/ 484 h 770"/>
              <a:gd name="T20" fmla="*/ 109 w 996"/>
              <a:gd name="T21" fmla="*/ 434 h 770"/>
              <a:gd name="T22" fmla="*/ 159 w 996"/>
              <a:gd name="T23" fmla="*/ 535 h 770"/>
              <a:gd name="T24" fmla="*/ 226 w 996"/>
              <a:gd name="T25" fmla="*/ 602 h 770"/>
              <a:gd name="T26" fmla="*/ 293 w 996"/>
              <a:gd name="T27" fmla="*/ 668 h 770"/>
              <a:gd name="T28" fmla="*/ 393 w 996"/>
              <a:gd name="T29" fmla="*/ 727 h 770"/>
              <a:gd name="T30" fmla="*/ 334 w 996"/>
              <a:gd name="T31" fmla="*/ 626 h 770"/>
              <a:gd name="T32" fmla="*/ 594 w 996"/>
              <a:gd name="T33" fmla="*/ 267 h 770"/>
              <a:gd name="T34" fmla="*/ 443 w 996"/>
              <a:gd name="T35" fmla="*/ 301 h 770"/>
              <a:gd name="T36" fmla="*/ 284 w 996"/>
              <a:gd name="T37" fmla="*/ 217 h 770"/>
              <a:gd name="T38" fmla="*/ 460 w 996"/>
              <a:gd name="T39" fmla="*/ 50 h 770"/>
              <a:gd name="T40" fmla="*/ 184 w 996"/>
              <a:gd name="T41" fmla="*/ 100 h 770"/>
              <a:gd name="T42" fmla="*/ 0 w 996"/>
              <a:gd name="T43" fmla="*/ 66 h 770"/>
              <a:gd name="T44" fmla="*/ 50 w 996"/>
              <a:gd name="T45" fmla="*/ 443 h 770"/>
              <a:gd name="T46" fmla="*/ 234 w 996"/>
              <a:gd name="T47" fmla="*/ 392 h 770"/>
              <a:gd name="T48" fmla="*/ 293 w 996"/>
              <a:gd name="T49" fmla="*/ 468 h 770"/>
              <a:gd name="T50" fmla="*/ 360 w 996"/>
              <a:gd name="T51" fmla="*/ 535 h 770"/>
              <a:gd name="T52" fmla="*/ 426 w 996"/>
              <a:gd name="T53" fmla="*/ 610 h 770"/>
              <a:gd name="T54" fmla="*/ 477 w 996"/>
              <a:gd name="T55" fmla="*/ 727 h 770"/>
              <a:gd name="T56" fmla="*/ 543 w 996"/>
              <a:gd name="T57" fmla="*/ 660 h 770"/>
              <a:gd name="T58" fmla="*/ 485 w 996"/>
              <a:gd name="T59" fmla="*/ 585 h 770"/>
              <a:gd name="T60" fmla="*/ 569 w 996"/>
              <a:gd name="T61" fmla="*/ 668 h 770"/>
              <a:gd name="T62" fmla="*/ 627 w 996"/>
              <a:gd name="T63" fmla="*/ 602 h 770"/>
              <a:gd name="T64" fmla="*/ 652 w 996"/>
              <a:gd name="T65" fmla="*/ 610 h 770"/>
              <a:gd name="T66" fmla="*/ 719 w 996"/>
              <a:gd name="T67" fmla="*/ 543 h 770"/>
              <a:gd name="T68" fmla="*/ 727 w 996"/>
              <a:gd name="T69" fmla="*/ 526 h 770"/>
              <a:gd name="T70" fmla="*/ 786 w 996"/>
              <a:gd name="T71" fmla="*/ 535 h 770"/>
              <a:gd name="T72" fmla="*/ 786 w 996"/>
              <a:gd name="T73" fmla="*/ 468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996" h="770">
                <a:moveTo>
                  <a:pt x="995" y="100"/>
                </a:moveTo>
                <a:cubicBezTo>
                  <a:pt x="995" y="409"/>
                  <a:pt x="995" y="409"/>
                  <a:pt x="995" y="409"/>
                </a:cubicBezTo>
                <a:cubicBezTo>
                  <a:pt x="995" y="409"/>
                  <a:pt x="928" y="426"/>
                  <a:pt x="920" y="426"/>
                </a:cubicBezTo>
                <a:cubicBezTo>
                  <a:pt x="903" y="426"/>
                  <a:pt x="861" y="443"/>
                  <a:pt x="836" y="409"/>
                </a:cubicBezTo>
                <a:cubicBezTo>
                  <a:pt x="786" y="367"/>
                  <a:pt x="619" y="192"/>
                  <a:pt x="619" y="192"/>
                </a:cubicBezTo>
                <a:cubicBezTo>
                  <a:pt x="619" y="192"/>
                  <a:pt x="594" y="167"/>
                  <a:pt x="543" y="192"/>
                </a:cubicBezTo>
                <a:cubicBezTo>
                  <a:pt x="502" y="217"/>
                  <a:pt x="443" y="250"/>
                  <a:pt x="418" y="259"/>
                </a:cubicBezTo>
                <a:cubicBezTo>
                  <a:pt x="410" y="267"/>
                  <a:pt x="393" y="275"/>
                  <a:pt x="384" y="275"/>
                </a:cubicBezTo>
                <a:cubicBezTo>
                  <a:pt x="351" y="275"/>
                  <a:pt x="326" y="242"/>
                  <a:pt x="326" y="209"/>
                </a:cubicBezTo>
                <a:cubicBezTo>
                  <a:pt x="326" y="183"/>
                  <a:pt x="343" y="167"/>
                  <a:pt x="360" y="158"/>
                </a:cubicBezTo>
                <a:cubicBezTo>
                  <a:pt x="426" y="116"/>
                  <a:pt x="552" y="50"/>
                  <a:pt x="602" y="16"/>
                </a:cubicBezTo>
                <a:cubicBezTo>
                  <a:pt x="635" y="0"/>
                  <a:pt x="652" y="0"/>
                  <a:pt x="702" y="33"/>
                </a:cubicBezTo>
                <a:cubicBezTo>
                  <a:pt x="752" y="83"/>
                  <a:pt x="803" y="125"/>
                  <a:pt x="803" y="125"/>
                </a:cubicBezTo>
                <a:cubicBezTo>
                  <a:pt x="803" y="125"/>
                  <a:pt x="819" y="133"/>
                  <a:pt x="836" y="133"/>
                </a:cubicBezTo>
                <a:cubicBezTo>
                  <a:pt x="878" y="125"/>
                  <a:pt x="995" y="100"/>
                  <a:pt x="995" y="100"/>
                </a:cubicBezTo>
                <a:close/>
                <a:moveTo>
                  <a:pt x="334" y="626"/>
                </a:moveTo>
                <a:cubicBezTo>
                  <a:pt x="343" y="610"/>
                  <a:pt x="343" y="585"/>
                  <a:pt x="326" y="568"/>
                </a:cubicBezTo>
                <a:cubicBezTo>
                  <a:pt x="309" y="551"/>
                  <a:pt x="293" y="551"/>
                  <a:pt x="276" y="551"/>
                </a:cubicBezTo>
                <a:cubicBezTo>
                  <a:pt x="276" y="535"/>
                  <a:pt x="276" y="510"/>
                  <a:pt x="259" y="501"/>
                </a:cubicBezTo>
                <a:cubicBezTo>
                  <a:pt x="251" y="484"/>
                  <a:pt x="226" y="476"/>
                  <a:pt x="209" y="484"/>
                </a:cubicBezTo>
                <a:cubicBezTo>
                  <a:pt x="217" y="468"/>
                  <a:pt x="209" y="443"/>
                  <a:pt x="201" y="426"/>
                </a:cubicBezTo>
                <a:cubicBezTo>
                  <a:pt x="176" y="401"/>
                  <a:pt x="134" y="409"/>
                  <a:pt x="109" y="434"/>
                </a:cubicBezTo>
                <a:cubicBezTo>
                  <a:pt x="92" y="451"/>
                  <a:pt x="75" y="501"/>
                  <a:pt x="92" y="526"/>
                </a:cubicBezTo>
                <a:cubicBezTo>
                  <a:pt x="117" y="551"/>
                  <a:pt x="142" y="535"/>
                  <a:pt x="159" y="535"/>
                </a:cubicBezTo>
                <a:cubicBezTo>
                  <a:pt x="159" y="551"/>
                  <a:pt x="142" y="568"/>
                  <a:pt x="159" y="593"/>
                </a:cubicBezTo>
                <a:cubicBezTo>
                  <a:pt x="176" y="618"/>
                  <a:pt x="209" y="602"/>
                  <a:pt x="226" y="602"/>
                </a:cubicBezTo>
                <a:cubicBezTo>
                  <a:pt x="217" y="618"/>
                  <a:pt x="201" y="643"/>
                  <a:pt x="226" y="668"/>
                </a:cubicBezTo>
                <a:cubicBezTo>
                  <a:pt x="242" y="685"/>
                  <a:pt x="276" y="677"/>
                  <a:pt x="293" y="668"/>
                </a:cubicBezTo>
                <a:cubicBezTo>
                  <a:pt x="284" y="693"/>
                  <a:pt x="268" y="710"/>
                  <a:pt x="293" y="744"/>
                </a:cubicBezTo>
                <a:cubicBezTo>
                  <a:pt x="318" y="769"/>
                  <a:pt x="368" y="752"/>
                  <a:pt x="393" y="727"/>
                </a:cubicBezTo>
                <a:cubicBezTo>
                  <a:pt x="418" y="702"/>
                  <a:pt x="418" y="668"/>
                  <a:pt x="393" y="643"/>
                </a:cubicBezTo>
                <a:cubicBezTo>
                  <a:pt x="376" y="626"/>
                  <a:pt x="360" y="626"/>
                  <a:pt x="334" y="626"/>
                </a:cubicBezTo>
                <a:close/>
                <a:moveTo>
                  <a:pt x="786" y="468"/>
                </a:moveTo>
                <a:cubicBezTo>
                  <a:pt x="610" y="284"/>
                  <a:pt x="694" y="367"/>
                  <a:pt x="594" y="267"/>
                </a:cubicBezTo>
                <a:cubicBezTo>
                  <a:pt x="594" y="267"/>
                  <a:pt x="569" y="234"/>
                  <a:pt x="527" y="259"/>
                </a:cubicBezTo>
                <a:cubicBezTo>
                  <a:pt x="502" y="267"/>
                  <a:pt x="468" y="284"/>
                  <a:pt x="443" y="301"/>
                </a:cubicBezTo>
                <a:cubicBezTo>
                  <a:pt x="418" y="309"/>
                  <a:pt x="393" y="317"/>
                  <a:pt x="384" y="317"/>
                </a:cubicBezTo>
                <a:cubicBezTo>
                  <a:pt x="326" y="317"/>
                  <a:pt x="284" y="267"/>
                  <a:pt x="284" y="217"/>
                </a:cubicBezTo>
                <a:cubicBezTo>
                  <a:pt x="284" y="175"/>
                  <a:pt x="301" y="142"/>
                  <a:pt x="334" y="125"/>
                </a:cubicBezTo>
                <a:cubicBezTo>
                  <a:pt x="368" y="100"/>
                  <a:pt x="460" y="50"/>
                  <a:pt x="460" y="50"/>
                </a:cubicBezTo>
                <a:cubicBezTo>
                  <a:pt x="460" y="50"/>
                  <a:pt x="435" y="8"/>
                  <a:pt x="376" y="8"/>
                </a:cubicBezTo>
                <a:cubicBezTo>
                  <a:pt x="309" y="8"/>
                  <a:pt x="184" y="100"/>
                  <a:pt x="184" y="100"/>
                </a:cubicBezTo>
                <a:cubicBezTo>
                  <a:pt x="184" y="100"/>
                  <a:pt x="150" y="116"/>
                  <a:pt x="100" y="100"/>
                </a:cubicBezTo>
                <a:cubicBezTo>
                  <a:pt x="0" y="66"/>
                  <a:pt x="0" y="66"/>
                  <a:pt x="0" y="66"/>
                </a:cubicBezTo>
                <a:cubicBezTo>
                  <a:pt x="0" y="426"/>
                  <a:pt x="0" y="426"/>
                  <a:pt x="0" y="426"/>
                </a:cubicBezTo>
                <a:cubicBezTo>
                  <a:pt x="0" y="426"/>
                  <a:pt x="25" y="434"/>
                  <a:pt x="50" y="443"/>
                </a:cubicBezTo>
                <a:cubicBezTo>
                  <a:pt x="59" y="426"/>
                  <a:pt x="67" y="409"/>
                  <a:pt x="83" y="392"/>
                </a:cubicBezTo>
                <a:cubicBezTo>
                  <a:pt x="125" y="351"/>
                  <a:pt x="192" y="351"/>
                  <a:pt x="234" y="392"/>
                </a:cubicBezTo>
                <a:cubicBezTo>
                  <a:pt x="242" y="409"/>
                  <a:pt x="251" y="417"/>
                  <a:pt x="251" y="434"/>
                </a:cubicBezTo>
                <a:cubicBezTo>
                  <a:pt x="268" y="443"/>
                  <a:pt x="284" y="451"/>
                  <a:pt x="293" y="468"/>
                </a:cubicBezTo>
                <a:cubicBezTo>
                  <a:pt x="309" y="476"/>
                  <a:pt x="318" y="493"/>
                  <a:pt x="318" y="510"/>
                </a:cubicBezTo>
                <a:cubicBezTo>
                  <a:pt x="334" y="510"/>
                  <a:pt x="351" y="518"/>
                  <a:pt x="360" y="535"/>
                </a:cubicBezTo>
                <a:cubicBezTo>
                  <a:pt x="376" y="551"/>
                  <a:pt x="384" y="568"/>
                  <a:pt x="384" y="585"/>
                </a:cubicBezTo>
                <a:cubicBezTo>
                  <a:pt x="401" y="585"/>
                  <a:pt x="418" y="593"/>
                  <a:pt x="426" y="610"/>
                </a:cubicBezTo>
                <a:cubicBezTo>
                  <a:pt x="451" y="635"/>
                  <a:pt x="460" y="668"/>
                  <a:pt x="451" y="702"/>
                </a:cubicBezTo>
                <a:cubicBezTo>
                  <a:pt x="460" y="702"/>
                  <a:pt x="468" y="718"/>
                  <a:pt x="477" y="727"/>
                </a:cubicBezTo>
                <a:cubicBezTo>
                  <a:pt x="493" y="744"/>
                  <a:pt x="527" y="744"/>
                  <a:pt x="543" y="727"/>
                </a:cubicBezTo>
                <a:cubicBezTo>
                  <a:pt x="560" y="710"/>
                  <a:pt x="560" y="677"/>
                  <a:pt x="543" y="660"/>
                </a:cubicBezTo>
                <a:lnTo>
                  <a:pt x="535" y="660"/>
                </a:lnTo>
                <a:cubicBezTo>
                  <a:pt x="485" y="602"/>
                  <a:pt x="477" y="593"/>
                  <a:pt x="485" y="585"/>
                </a:cubicBezTo>
                <a:cubicBezTo>
                  <a:pt x="493" y="585"/>
                  <a:pt x="502" y="593"/>
                  <a:pt x="560" y="660"/>
                </a:cubicBezTo>
                <a:cubicBezTo>
                  <a:pt x="569" y="668"/>
                  <a:pt x="569" y="668"/>
                  <a:pt x="569" y="668"/>
                </a:cubicBezTo>
                <a:cubicBezTo>
                  <a:pt x="585" y="685"/>
                  <a:pt x="610" y="685"/>
                  <a:pt x="627" y="668"/>
                </a:cubicBezTo>
                <a:cubicBezTo>
                  <a:pt x="644" y="652"/>
                  <a:pt x="644" y="618"/>
                  <a:pt x="627" y="602"/>
                </a:cubicBezTo>
                <a:cubicBezTo>
                  <a:pt x="569" y="535"/>
                  <a:pt x="560" y="526"/>
                  <a:pt x="560" y="518"/>
                </a:cubicBezTo>
                <a:cubicBezTo>
                  <a:pt x="569" y="518"/>
                  <a:pt x="594" y="551"/>
                  <a:pt x="652" y="610"/>
                </a:cubicBezTo>
                <a:cubicBezTo>
                  <a:pt x="669" y="626"/>
                  <a:pt x="702" y="626"/>
                  <a:pt x="719" y="610"/>
                </a:cubicBezTo>
                <a:cubicBezTo>
                  <a:pt x="727" y="593"/>
                  <a:pt x="736" y="568"/>
                  <a:pt x="719" y="543"/>
                </a:cubicBezTo>
                <a:cubicBezTo>
                  <a:pt x="644" y="468"/>
                  <a:pt x="644" y="468"/>
                  <a:pt x="652" y="459"/>
                </a:cubicBezTo>
                <a:lnTo>
                  <a:pt x="727" y="526"/>
                </a:lnTo>
                <a:cubicBezTo>
                  <a:pt x="727" y="535"/>
                  <a:pt x="727" y="535"/>
                  <a:pt x="727" y="535"/>
                </a:cubicBezTo>
                <a:cubicBezTo>
                  <a:pt x="744" y="551"/>
                  <a:pt x="769" y="551"/>
                  <a:pt x="786" y="535"/>
                </a:cubicBezTo>
                <a:cubicBezTo>
                  <a:pt x="803" y="510"/>
                  <a:pt x="803" y="484"/>
                  <a:pt x="786" y="468"/>
                </a:cubicBezTo>
                <a:close/>
                <a:moveTo>
                  <a:pt x="786" y="468"/>
                </a:moveTo>
                <a:lnTo>
                  <a:pt x="786" y="468"/>
                </a:lnTo>
                <a:close/>
              </a:path>
            </a:pathLst>
          </a:custGeom>
          <a:solidFill>
            <a:schemeClr val="accent3"/>
          </a:solidFill>
          <a:ln>
            <a:noFill/>
          </a:ln>
          <a:effectLst/>
          <a:extLst/>
        </p:spPr>
        <p:txBody>
          <a:bodyPr anchor="ctr"/>
          <a:lstStyle/>
          <a:p>
            <a:pPr algn="ctr"/>
            <a:endParaRPr sz="1400">
              <a:solidFill>
                <a:schemeClr val="bg1">
                  <a:lumMod val="50000"/>
                </a:schemeClr>
              </a:solidFill>
              <a:latin typeface="Calibri" panose="020F0502020204030204" pitchFamily="34" charset="0"/>
              <a:ea typeface="微软雅黑" panose="020B0503020204020204" pitchFamily="34" charset="-122"/>
              <a:cs typeface="Calibri" panose="020F0502020204030204" pitchFamily="34" charset="0"/>
            </a:endParaRPr>
          </a:p>
        </p:txBody>
      </p:sp>
      <p:grpSp>
        <p:nvGrpSpPr>
          <p:cNvPr id="62" name="Group 71"/>
          <p:cNvGrpSpPr/>
          <p:nvPr/>
        </p:nvGrpSpPr>
        <p:grpSpPr>
          <a:xfrm>
            <a:off x="7225192" y="2059244"/>
            <a:ext cx="4854805" cy="745299"/>
            <a:chOff x="6658230" y="1603016"/>
            <a:chExt cx="4442325" cy="681976"/>
          </a:xfrm>
        </p:grpSpPr>
        <p:sp>
          <p:nvSpPr>
            <p:cNvPr id="63" name="TextBox 69"/>
            <p:cNvSpPr txBox="1"/>
            <p:nvPr/>
          </p:nvSpPr>
          <p:spPr>
            <a:xfrm>
              <a:off x="6658231" y="1603016"/>
              <a:ext cx="4442324" cy="333229"/>
            </a:xfrm>
            <a:prstGeom prst="rect">
              <a:avLst/>
            </a:prstGeom>
            <a:noFill/>
          </p:spPr>
          <p:txBody>
            <a:bodyPr wrap="none" lIns="144000" tIns="0" rIns="0" bIns="0" anchor="ctr" anchorCtr="0">
              <a:norm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64" name="TextBox 70"/>
            <p:cNvSpPr txBox="1">
              <a:spLocks/>
            </p:cNvSpPr>
            <p:nvPr/>
          </p:nvSpPr>
          <p:spPr>
            <a:xfrm>
              <a:off x="6658230" y="1936245"/>
              <a:ext cx="4442325" cy="348747"/>
            </a:xfrm>
            <a:prstGeom prst="rect">
              <a:avLst/>
            </a:prstGeom>
          </p:spPr>
          <p:txBody>
            <a:bodyPr vert="horz" wrap="square" lIns="144000" tIns="0" rIns="0" bIns="0" anchor="ctr" anchorCtr="0">
              <a:normAutofit/>
            </a:bodyPr>
            <a:lstStyle/>
            <a:p>
              <a:pPr algn="l">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nvGrpSpPr>
          <p:cNvPr id="65" name="Group 72"/>
          <p:cNvGrpSpPr/>
          <p:nvPr/>
        </p:nvGrpSpPr>
        <p:grpSpPr>
          <a:xfrm>
            <a:off x="7225192" y="3027811"/>
            <a:ext cx="4854805" cy="745299"/>
            <a:chOff x="6658230" y="1603016"/>
            <a:chExt cx="4442325" cy="681976"/>
          </a:xfrm>
        </p:grpSpPr>
        <p:sp>
          <p:nvSpPr>
            <p:cNvPr id="66" name="TextBox 73"/>
            <p:cNvSpPr txBox="1"/>
            <p:nvPr/>
          </p:nvSpPr>
          <p:spPr>
            <a:xfrm>
              <a:off x="6658231" y="1603016"/>
              <a:ext cx="4442324" cy="333229"/>
            </a:xfrm>
            <a:prstGeom prst="rect">
              <a:avLst/>
            </a:prstGeom>
            <a:noFill/>
          </p:spPr>
          <p:txBody>
            <a:bodyPr wrap="none" lIns="144000" tIns="0" rIns="0" bIns="0" anchor="ctr" anchorCtr="0">
              <a:norm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67" name="TextBox 74"/>
            <p:cNvSpPr txBox="1">
              <a:spLocks/>
            </p:cNvSpPr>
            <p:nvPr/>
          </p:nvSpPr>
          <p:spPr>
            <a:xfrm>
              <a:off x="6658230" y="1936245"/>
              <a:ext cx="4442325" cy="348747"/>
            </a:xfrm>
            <a:prstGeom prst="rect">
              <a:avLst/>
            </a:prstGeom>
          </p:spPr>
          <p:txBody>
            <a:bodyPr vert="horz" wrap="square" lIns="144000" tIns="0" rIns="0" bIns="0" anchor="ctr" anchorCtr="0">
              <a:normAutofit/>
            </a:bodyPr>
            <a:lstStyle/>
            <a:p>
              <a:pPr algn="l">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nvGrpSpPr>
          <p:cNvPr id="68" name="Group 75"/>
          <p:cNvGrpSpPr/>
          <p:nvPr/>
        </p:nvGrpSpPr>
        <p:grpSpPr>
          <a:xfrm>
            <a:off x="7225192" y="3963674"/>
            <a:ext cx="4854805" cy="745299"/>
            <a:chOff x="6658230" y="1603016"/>
            <a:chExt cx="4442325" cy="681976"/>
          </a:xfrm>
        </p:grpSpPr>
        <p:sp>
          <p:nvSpPr>
            <p:cNvPr id="69" name="TextBox 76"/>
            <p:cNvSpPr txBox="1"/>
            <p:nvPr/>
          </p:nvSpPr>
          <p:spPr>
            <a:xfrm>
              <a:off x="6658231" y="1603016"/>
              <a:ext cx="4442324" cy="333229"/>
            </a:xfrm>
            <a:prstGeom prst="rect">
              <a:avLst/>
            </a:prstGeom>
            <a:noFill/>
          </p:spPr>
          <p:txBody>
            <a:bodyPr wrap="none" lIns="144000" tIns="0" rIns="0" bIns="0" anchor="ctr" anchorCtr="0">
              <a:norm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70" name="TextBox 77"/>
            <p:cNvSpPr txBox="1">
              <a:spLocks/>
            </p:cNvSpPr>
            <p:nvPr/>
          </p:nvSpPr>
          <p:spPr>
            <a:xfrm>
              <a:off x="6658230" y="1936245"/>
              <a:ext cx="4442325" cy="348747"/>
            </a:xfrm>
            <a:prstGeom prst="rect">
              <a:avLst/>
            </a:prstGeom>
          </p:spPr>
          <p:txBody>
            <a:bodyPr vert="horz" wrap="square" lIns="144000" tIns="0" rIns="0" bIns="0" anchor="ctr" anchorCtr="0">
              <a:normAutofit/>
            </a:bodyPr>
            <a:lstStyle/>
            <a:p>
              <a:pPr algn="l">
                <a:lnSpc>
                  <a:spcPct val="120000"/>
                </a:lnSpc>
              </a:pPr>
              <a:r>
                <a:rPr lang="zh-CN" altLang="en-US" sz="800" dirty="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grpSp>
      <p:grpSp>
        <p:nvGrpSpPr>
          <p:cNvPr id="71" name="Group 78"/>
          <p:cNvGrpSpPr/>
          <p:nvPr/>
        </p:nvGrpSpPr>
        <p:grpSpPr>
          <a:xfrm>
            <a:off x="7225192" y="4953948"/>
            <a:ext cx="4854806" cy="745299"/>
            <a:chOff x="6658229" y="1603016"/>
            <a:chExt cx="4442326" cy="681976"/>
          </a:xfrm>
        </p:grpSpPr>
        <p:sp>
          <p:nvSpPr>
            <p:cNvPr id="72" name="TextBox 79"/>
            <p:cNvSpPr txBox="1"/>
            <p:nvPr/>
          </p:nvSpPr>
          <p:spPr>
            <a:xfrm>
              <a:off x="6658231" y="1603016"/>
              <a:ext cx="4442324" cy="333229"/>
            </a:xfrm>
            <a:prstGeom prst="rect">
              <a:avLst/>
            </a:prstGeom>
            <a:noFill/>
          </p:spPr>
          <p:txBody>
            <a:bodyPr wrap="none" lIns="144000" tIns="0" rIns="0" bIns="0" anchor="ctr" anchorCtr="0">
              <a:normAutofit/>
            </a:bodyPr>
            <a:lstStyle/>
            <a:p>
              <a:r>
                <a:rPr lang="zh-CN" altLang="en-US" sz="1200" b="1" dirty="0">
                  <a:solidFill>
                    <a:schemeClr val="bg1">
                      <a:lumMod val="50000"/>
                    </a:schemeClr>
                  </a:solidFill>
                  <a:latin typeface="微软雅黑" panose="020B0503020204020204" pitchFamily="34" charset="-122"/>
                  <a:ea typeface="微软雅黑" panose="020B0503020204020204" pitchFamily="34" charset="-122"/>
                </a:rPr>
                <a:t>标题文本预设</a:t>
              </a:r>
            </a:p>
          </p:txBody>
        </p:sp>
        <p:sp>
          <p:nvSpPr>
            <p:cNvPr id="73" name="TextBox 80"/>
            <p:cNvSpPr txBox="1">
              <a:spLocks/>
            </p:cNvSpPr>
            <p:nvPr/>
          </p:nvSpPr>
          <p:spPr>
            <a:xfrm>
              <a:off x="6658229" y="1936245"/>
              <a:ext cx="4442325" cy="348747"/>
            </a:xfrm>
            <a:prstGeom prst="rect">
              <a:avLst/>
            </a:prstGeom>
          </p:spPr>
          <p:txBody>
            <a:bodyPr vert="horz" wrap="square" lIns="144000" tIns="0" rIns="0" bIns="0" anchor="ctr" anchorCtr="0">
              <a:normAutofit/>
            </a:bodyPr>
            <a:lstStyle/>
            <a:p>
              <a:pPr algn="l">
                <a:lnSpc>
                  <a:spcPct val="120000"/>
                </a:lnSpc>
              </a:pPr>
              <a:r>
                <a:rPr lang="zh-CN" altLang="en-US" sz="800">
                  <a:solidFill>
                    <a:schemeClr val="bg1">
                      <a:lumMod val="50000"/>
                    </a:schemeClr>
                  </a:solidFill>
                  <a:latin typeface="微软雅黑" panose="020B0503020204020204" pitchFamily="34" charset="-122"/>
                  <a:ea typeface="微软雅黑" panose="020B0503020204020204" pitchFamily="34" charset="-122"/>
                </a:rPr>
                <a:t>此部分内容作为文字排版占位显示 （建议使用主题字体）</a:t>
              </a:r>
            </a:p>
          </p:txBody>
        </p:sp>
      </p:grpSp>
    </p:spTree>
    <p:extLst>
      <p:ext uri="{BB962C8B-B14F-4D97-AF65-F5344CB8AC3E}">
        <p14:creationId xmlns:p14="http://schemas.microsoft.com/office/powerpoint/2010/main" val="1229698142"/>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800"/>
                            </p:stCondLst>
                            <p:childTnLst>
                              <p:par>
                                <p:cTn id="11" presetID="14" presetClass="entr" presetSubtype="1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randombar(horizontal)">
                                      <p:cBhvr>
                                        <p:cTn id="13" dur="500"/>
                                        <p:tgtEl>
                                          <p:spTgt spid="3"/>
                                        </p:tgtEl>
                                      </p:cBhvr>
                                    </p:animEffect>
                                  </p:childTnLst>
                                </p:cTn>
                              </p:par>
                            </p:childTnLst>
                          </p:cTn>
                        </p:par>
                        <p:par>
                          <p:cTn id="14" fill="hold">
                            <p:stCondLst>
                              <p:cond delay="2300"/>
                            </p:stCondLst>
                            <p:childTnLst>
                              <p:par>
                                <p:cTn id="15" presetID="42" presetClass="entr" presetSubtype="0" fill="hold" grpId="0" nodeType="after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65"/>
                                        </p:tgtEl>
                                        <p:attrNameLst>
                                          <p:attrName>style.visibility</p:attrName>
                                        </p:attrNameLst>
                                      </p:cBhvr>
                                      <p:to>
                                        <p:strVal val="visible"/>
                                      </p:to>
                                    </p:set>
                                    <p:animEffect transition="in" filter="fade">
                                      <p:cBhvr>
                                        <p:cTn id="42" dur="1000"/>
                                        <p:tgtEl>
                                          <p:spTgt spid="65"/>
                                        </p:tgtEl>
                                      </p:cBhvr>
                                    </p:animEffect>
                                    <p:anim calcmode="lin" valueType="num">
                                      <p:cBhvr>
                                        <p:cTn id="43" dur="1000" fill="hold"/>
                                        <p:tgtEl>
                                          <p:spTgt spid="65"/>
                                        </p:tgtEl>
                                        <p:attrNameLst>
                                          <p:attrName>ppt_x</p:attrName>
                                        </p:attrNameLst>
                                      </p:cBhvr>
                                      <p:tavLst>
                                        <p:tav tm="0">
                                          <p:val>
                                            <p:strVal val="#ppt_x"/>
                                          </p:val>
                                        </p:tav>
                                        <p:tav tm="100000">
                                          <p:val>
                                            <p:strVal val="#ppt_x"/>
                                          </p:val>
                                        </p:tav>
                                      </p:tavLst>
                                    </p:anim>
                                    <p:anim calcmode="lin" valueType="num">
                                      <p:cBhvr>
                                        <p:cTn id="44" dur="1000" fill="hold"/>
                                        <p:tgtEl>
                                          <p:spTgt spid="65"/>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1000"/>
                                        <p:tgtEl>
                                          <p:spTgt spid="68"/>
                                        </p:tgtEl>
                                      </p:cBhvr>
                                    </p:animEffect>
                                    <p:anim calcmode="lin" valueType="num">
                                      <p:cBhvr>
                                        <p:cTn id="48" dur="1000" fill="hold"/>
                                        <p:tgtEl>
                                          <p:spTgt spid="68"/>
                                        </p:tgtEl>
                                        <p:attrNameLst>
                                          <p:attrName>ppt_x</p:attrName>
                                        </p:attrNameLst>
                                      </p:cBhvr>
                                      <p:tavLst>
                                        <p:tav tm="0">
                                          <p:val>
                                            <p:strVal val="#ppt_x"/>
                                          </p:val>
                                        </p:tav>
                                        <p:tav tm="100000">
                                          <p:val>
                                            <p:strVal val="#ppt_x"/>
                                          </p:val>
                                        </p:tav>
                                      </p:tavLst>
                                    </p:anim>
                                    <p:anim calcmode="lin" valueType="num">
                                      <p:cBhvr>
                                        <p:cTn id="49" dur="1000" fill="hold"/>
                                        <p:tgtEl>
                                          <p:spTgt spid="68"/>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71"/>
                                        </p:tgtEl>
                                        <p:attrNameLst>
                                          <p:attrName>style.visibility</p:attrName>
                                        </p:attrNameLst>
                                      </p:cBhvr>
                                      <p:to>
                                        <p:strVal val="visible"/>
                                      </p:to>
                                    </p:set>
                                    <p:animEffect transition="in" filter="fade">
                                      <p:cBhvr>
                                        <p:cTn id="52" dur="1000"/>
                                        <p:tgtEl>
                                          <p:spTgt spid="71"/>
                                        </p:tgtEl>
                                      </p:cBhvr>
                                    </p:animEffect>
                                    <p:anim calcmode="lin" valueType="num">
                                      <p:cBhvr>
                                        <p:cTn id="53" dur="1000" fill="hold"/>
                                        <p:tgtEl>
                                          <p:spTgt spid="71"/>
                                        </p:tgtEl>
                                        <p:attrNameLst>
                                          <p:attrName>ppt_x</p:attrName>
                                        </p:attrNameLst>
                                      </p:cBhvr>
                                      <p:tavLst>
                                        <p:tav tm="0">
                                          <p:val>
                                            <p:strVal val="#ppt_x"/>
                                          </p:val>
                                        </p:tav>
                                        <p:tav tm="100000">
                                          <p:val>
                                            <p:strVal val="#ppt_x"/>
                                          </p:val>
                                        </p:tav>
                                      </p:tavLst>
                                    </p:anim>
                                    <p:anim calcmode="lin" valueType="num">
                                      <p:cBhvr>
                                        <p:cTn id="54"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8" grpId="0" animBg="1"/>
      <p:bldP spid="59" grpId="0" animBg="1"/>
      <p:bldP spid="60" grpId="0" animBg="1"/>
      <p:bldP spid="6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C3D60FD-3AA8-1C45-B187-291E482F5BEA}"/>
              </a:ext>
            </a:extLst>
          </p:cNvPr>
          <p:cNvPicPr>
            <a:picLocks noChangeAspect="1"/>
          </p:cNvPicPr>
          <p:nvPr/>
        </p:nvPicPr>
        <p:blipFill>
          <a:blip r:embed="rId2"/>
          <a:stretch>
            <a:fillRect/>
          </a:stretch>
        </p:blipFill>
        <p:spPr>
          <a:xfrm>
            <a:off x="1098550" y="88900"/>
            <a:ext cx="9994900" cy="6680200"/>
          </a:xfrm>
          <a:prstGeom prst="rect">
            <a:avLst/>
          </a:prstGeom>
        </p:spPr>
      </p:pic>
    </p:spTree>
    <p:extLst>
      <p:ext uri="{BB962C8B-B14F-4D97-AF65-F5344CB8AC3E}">
        <p14:creationId xmlns:p14="http://schemas.microsoft.com/office/powerpoint/2010/main" val="4208861277"/>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7FA"/>
        </a:solidFill>
        <a:effectLst/>
      </p:bgPr>
    </p:bg>
    <p:spTree>
      <p:nvGrpSpPr>
        <p:cNvPr id="1" name=""/>
        <p:cNvGrpSpPr/>
        <p:nvPr/>
      </p:nvGrpSpPr>
      <p:grpSpPr>
        <a:xfrm>
          <a:off x="0" y="0"/>
          <a:ext cx="0" cy="0"/>
          <a:chOff x="0" y="0"/>
          <a:chExt cx="0" cy="0"/>
        </a:xfrm>
      </p:grpSpPr>
      <p:sp>
        <p:nvSpPr>
          <p:cNvPr id="8" name="直角三角形 7"/>
          <p:cNvSpPr/>
          <p:nvPr/>
        </p:nvSpPr>
        <p:spPr>
          <a:xfrm flipH="1">
            <a:off x="3505199" y="5629274"/>
            <a:ext cx="8755236"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48844" b="61520"/>
          <a:stretch/>
        </p:blipFill>
        <p:spPr>
          <a:xfrm>
            <a:off x="4489796" y="0"/>
            <a:ext cx="7702204" cy="1508760"/>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t="20800" r="52969"/>
          <a:stretch/>
        </p:blipFill>
        <p:spPr>
          <a:xfrm>
            <a:off x="-1" y="4114800"/>
            <a:ext cx="6255327" cy="2743200"/>
          </a:xfrm>
          <a:prstGeom prst="rect">
            <a:avLst/>
          </a:prstGeom>
        </p:spPr>
      </p:pic>
      <p:sp>
        <p:nvSpPr>
          <p:cNvPr id="12" name="文本框 8">
            <a:extLst>
              <a:ext uri="{FF2B5EF4-FFF2-40B4-BE49-F238E27FC236}">
                <a16:creationId xmlns:a16="http://schemas.microsoft.com/office/drawing/2014/main" id="{453CDB71-DF60-CC49-90E5-1A6FA4EDA1C8}"/>
              </a:ext>
            </a:extLst>
          </p:cNvPr>
          <p:cNvSpPr txBox="1"/>
          <p:nvPr/>
        </p:nvSpPr>
        <p:spPr>
          <a:xfrm>
            <a:off x="2970927" y="2065930"/>
            <a:ext cx="6152133" cy="923330"/>
          </a:xfrm>
          <a:prstGeom prst="rect">
            <a:avLst/>
          </a:prstGeom>
          <a:noFill/>
        </p:spPr>
        <p:txBody>
          <a:bodyPr wrap="none" rtlCol="0">
            <a:spAutoFit/>
          </a:bodyPr>
          <a:lstStyle/>
          <a:p>
            <a:r>
              <a:rPr kumimoji="1" lang="en-US" altLang="zh-CN"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Thanks</a:t>
            </a:r>
            <a:r>
              <a:rPr kumimoji="1" lang="zh-CN" altLang="en-US"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 </a:t>
            </a:r>
            <a:r>
              <a:rPr kumimoji="1" lang="en-US" altLang="zh-CN"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for</a:t>
            </a:r>
            <a:r>
              <a:rPr kumimoji="1" lang="zh-CN" altLang="en-US"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 </a:t>
            </a:r>
            <a:r>
              <a:rPr kumimoji="1" lang="en-US" altLang="zh-CN"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rPr>
              <a:t>Watching!</a:t>
            </a:r>
            <a:endParaRPr kumimoji="1" lang="zh-CN" altLang="en-US" sz="5400" dirty="0">
              <a:solidFill>
                <a:schemeClr val="tx1">
                  <a:lumMod val="75000"/>
                  <a:lumOff val="25000"/>
                </a:schemeClr>
              </a:solidFill>
              <a:latin typeface="Calibri" panose="020F0502020204030204" pitchFamily="34" charset="0"/>
              <a:ea typeface="Microsoft YaHei" charset="-122"/>
              <a:cs typeface="Calibri" panose="020F0502020204030204" pitchFamily="34" charset="0"/>
            </a:endParaRPr>
          </a:p>
        </p:txBody>
      </p:sp>
      <p:sp>
        <p:nvSpPr>
          <p:cNvPr id="14" name="文本框 10">
            <a:extLst>
              <a:ext uri="{FF2B5EF4-FFF2-40B4-BE49-F238E27FC236}">
                <a16:creationId xmlns:a16="http://schemas.microsoft.com/office/drawing/2014/main" id="{7104ECDB-42F5-4C49-93E3-15B35832F528}"/>
              </a:ext>
            </a:extLst>
          </p:cNvPr>
          <p:cNvSpPr txBox="1"/>
          <p:nvPr/>
        </p:nvSpPr>
        <p:spPr>
          <a:xfrm>
            <a:off x="4075030" y="3438822"/>
            <a:ext cx="4041940" cy="461665"/>
          </a:xfrm>
          <a:prstGeom prst="rect">
            <a:avLst/>
          </a:prstGeom>
          <a:noFill/>
        </p:spPr>
        <p:txBody>
          <a:bodyPr wrap="none" rtlCol="0">
            <a:spAutoFit/>
          </a:bodyPr>
          <a:lstStyle/>
          <a:p>
            <a:r>
              <a:rPr kumimoji="1" lang="en-US" altLang="zh-CN" sz="2400" dirty="0">
                <a:solidFill>
                  <a:schemeClr val="tx1">
                    <a:lumMod val="75000"/>
                    <a:lumOff val="25000"/>
                  </a:schemeClr>
                </a:solidFill>
                <a:latin typeface="Calibri" panose="020F0502020204030204" pitchFamily="34" charset="0"/>
                <a:cs typeface="Calibri" panose="020F0502020204030204" pitchFamily="34" charset="0"/>
              </a:rPr>
              <a:t>WANG XINRUI        A0186103M</a:t>
            </a:r>
            <a:endParaRPr kumimoji="1" lang="zh-CN" altLang="en-US" sz="2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9384016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down)">
                                      <p:cBhvr>
                                        <p:cTn id="14" dur="500"/>
                                        <p:tgtEl>
                                          <p:spTgt spid="5"/>
                                        </p:tgtEl>
                                      </p:cBhvr>
                                    </p:animEffect>
                                  </p:childTnLst>
                                </p:cTn>
                              </p:par>
                              <p:par>
                                <p:cTn id="15" presetID="22" presetClass="entr" presetSubtype="1"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par>
                          <p:cTn id="18" fill="hold">
                            <p:stCondLst>
                              <p:cond delay="1000"/>
                            </p:stCondLst>
                            <p:childTnLst>
                              <p:par>
                                <p:cTn id="19" presetID="56" presetClass="entr" presetSubtype="0" fill="hold" grpId="0" nodeType="after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by="(-#ppt_w*2)" calcmode="lin" valueType="num">
                                      <p:cBhvr rctx="PPT">
                                        <p:cTn id="21" dur="500" autoRev="1" fill="hold">
                                          <p:stCondLst>
                                            <p:cond delay="0"/>
                                          </p:stCondLst>
                                        </p:cTn>
                                        <p:tgtEl>
                                          <p:spTgt spid="12"/>
                                        </p:tgtEl>
                                        <p:attrNameLst>
                                          <p:attrName>ppt_w</p:attrName>
                                        </p:attrNameLst>
                                      </p:cBhvr>
                                    </p:anim>
                                    <p:anim by="(#ppt_w*0.50)" calcmode="lin" valueType="num">
                                      <p:cBhvr>
                                        <p:cTn id="22" dur="500" decel="50000" autoRev="1" fill="hold">
                                          <p:stCondLst>
                                            <p:cond delay="0"/>
                                          </p:stCondLst>
                                        </p:cTn>
                                        <p:tgtEl>
                                          <p:spTgt spid="12"/>
                                        </p:tgtEl>
                                        <p:attrNameLst>
                                          <p:attrName>ppt_x</p:attrName>
                                        </p:attrNameLst>
                                      </p:cBhvr>
                                    </p:anim>
                                    <p:anim from="(-#ppt_h/2)" to="(#ppt_y)" calcmode="lin" valueType="num">
                                      <p:cBhvr>
                                        <p:cTn id="23" dur="1000" fill="hold">
                                          <p:stCondLst>
                                            <p:cond delay="0"/>
                                          </p:stCondLst>
                                        </p:cTn>
                                        <p:tgtEl>
                                          <p:spTgt spid="12"/>
                                        </p:tgtEl>
                                        <p:attrNameLst>
                                          <p:attrName>ppt_y</p:attrName>
                                        </p:attrNameLst>
                                      </p:cBhvr>
                                    </p:anim>
                                    <p:animRot by="21600000">
                                      <p:cBhvr>
                                        <p:cTn id="24" dur="1000" fill="hold">
                                          <p:stCondLst>
                                            <p:cond delay="0"/>
                                          </p:stCondLst>
                                        </p:cTn>
                                        <p:tgtEl>
                                          <p:spTgt spid="12"/>
                                        </p:tgtEl>
                                        <p:attrNameLst>
                                          <p:attrName>r</p:attrName>
                                        </p:attrNameLst>
                                      </p:cBhvr>
                                    </p:animRot>
                                  </p:childTnLst>
                                </p:cTn>
                              </p:par>
                            </p:childTnLst>
                          </p:cTn>
                        </p:par>
                        <p:par>
                          <p:cTn id="25" fill="hold">
                            <p:stCondLst>
                              <p:cond delay="3700"/>
                            </p:stCondLst>
                            <p:childTnLst>
                              <p:par>
                                <p:cTn id="26" presetID="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2" grpId="0"/>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
          <p:cNvGrpSpPr/>
          <p:nvPr/>
        </p:nvGrpSpPr>
        <p:grpSpPr>
          <a:xfrm>
            <a:off x="1555597" y="2117298"/>
            <a:ext cx="9043706" cy="2274107"/>
            <a:chOff x="866776" y="1754227"/>
            <a:chExt cx="10446965" cy="2626967"/>
          </a:xfrm>
        </p:grpSpPr>
        <p:sp>
          <p:nvSpPr>
            <p:cNvPr id="3" name="任意多边形 4"/>
            <p:cNvSpPr/>
            <p:nvPr/>
          </p:nvSpPr>
          <p:spPr>
            <a:xfrm>
              <a:off x="6512520" y="2182579"/>
              <a:ext cx="1772290"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cs typeface="+mn-ea"/>
                  <a:sym typeface="+mn-lt"/>
                </a:rPr>
                <a:t>标题</a:t>
              </a:r>
            </a:p>
          </p:txBody>
        </p:sp>
        <p:sp>
          <p:nvSpPr>
            <p:cNvPr id="4" name="任意多边形 5"/>
            <p:cNvSpPr/>
            <p:nvPr/>
          </p:nvSpPr>
          <p:spPr>
            <a:xfrm>
              <a:off x="3883525" y="2182579"/>
              <a:ext cx="177228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800" dirty="0">
                  <a:solidFill>
                    <a:srgbClr val="FFFFFF"/>
                  </a:solidFill>
                  <a:cs typeface="+mn-ea"/>
                  <a:sym typeface="+mn-lt"/>
                </a:rPr>
                <a:t>标题</a:t>
              </a:r>
            </a:p>
          </p:txBody>
        </p:sp>
        <p:sp>
          <p:nvSpPr>
            <p:cNvPr id="5" name="任意多边形 6"/>
            <p:cNvSpPr/>
            <p:nvPr/>
          </p:nvSpPr>
          <p:spPr>
            <a:xfrm>
              <a:off x="1270767" y="2166338"/>
              <a:ext cx="177025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rgbClr val="15B1B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3200" dirty="0">
                  <a:solidFill>
                    <a:srgbClr val="FFFFFF"/>
                  </a:solidFill>
                  <a:latin typeface="Calibri" panose="020F0502020204030204" pitchFamily="34" charset="0"/>
                  <a:cs typeface="Calibri" panose="020F0502020204030204" pitchFamily="34" charset="0"/>
                  <a:sym typeface="+mn-lt"/>
                </a:rPr>
                <a:t>Testing</a:t>
              </a:r>
              <a:endParaRPr lang="zh-CN" altLang="en-US" sz="3200" dirty="0">
                <a:solidFill>
                  <a:srgbClr val="FFFFFF"/>
                </a:solidFill>
                <a:latin typeface="Calibri" panose="020F0502020204030204" pitchFamily="34" charset="0"/>
                <a:cs typeface="Calibri" panose="020F0502020204030204" pitchFamily="34" charset="0"/>
                <a:sym typeface="+mn-lt"/>
              </a:endParaRPr>
            </a:p>
          </p:txBody>
        </p:sp>
        <p:sp>
          <p:nvSpPr>
            <p:cNvPr id="6" name="Freeform 4"/>
            <p:cNvSpPr>
              <a:spLocks/>
            </p:cNvSpPr>
            <p:nvPr/>
          </p:nvSpPr>
          <p:spPr bwMode="auto">
            <a:xfrm>
              <a:off x="866776" y="1760315"/>
              <a:ext cx="4998140" cy="260869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rgbClr val="15B1B8"/>
              </a:solidFill>
              <a:prstDash val="solid"/>
              <a:round/>
              <a:headEnd/>
              <a:tailE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a:cs typeface="+mn-ea"/>
                <a:sym typeface="+mn-lt"/>
              </a:endParaRPr>
            </a:p>
          </p:txBody>
        </p:sp>
        <p:sp>
          <p:nvSpPr>
            <p:cNvPr id="7" name="任意多边形 8"/>
            <p:cNvSpPr/>
            <p:nvPr/>
          </p:nvSpPr>
          <p:spPr>
            <a:xfrm>
              <a:off x="1985367" y="2306417"/>
              <a:ext cx="332939"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Calibri" panose="020F0502020204030204" pitchFamily="34" charset="0"/>
                  <a:cs typeface="Calibri" panose="020F0502020204030204" pitchFamily="34" charset="0"/>
                  <a:sym typeface="+mn-lt"/>
                </a:rPr>
                <a:t>1</a:t>
              </a:r>
              <a:endParaRPr lang="zh-CN" altLang="en-US" sz="2000" dirty="0">
                <a:solidFill>
                  <a:srgbClr val="333333"/>
                </a:solidFill>
                <a:latin typeface="Calibri" panose="020F0502020204030204" pitchFamily="34" charset="0"/>
                <a:cs typeface="Calibri" panose="020F0502020204030204" pitchFamily="34" charset="0"/>
                <a:sym typeface="+mn-lt"/>
              </a:endParaRPr>
            </a:p>
          </p:txBody>
        </p:sp>
        <p:sp>
          <p:nvSpPr>
            <p:cNvPr id="8" name="任意多边形 9"/>
            <p:cNvSpPr/>
            <p:nvPr/>
          </p:nvSpPr>
          <p:spPr>
            <a:xfrm>
              <a:off x="4602185" y="2322658"/>
              <a:ext cx="334968"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Calibri" panose="020F0502020204030204" pitchFamily="34" charset="0"/>
                  <a:cs typeface="Calibri" panose="020F0502020204030204" pitchFamily="34" charset="0"/>
                  <a:sym typeface="+mn-lt"/>
                </a:rPr>
                <a:t>2</a:t>
              </a:r>
              <a:endParaRPr lang="zh-CN" altLang="en-US" sz="2000" dirty="0">
                <a:solidFill>
                  <a:srgbClr val="333333"/>
                </a:solidFill>
                <a:latin typeface="Calibri" panose="020F0502020204030204" pitchFamily="34" charset="0"/>
                <a:cs typeface="Calibri" panose="020F0502020204030204" pitchFamily="34" charset="0"/>
                <a:sym typeface="+mn-lt"/>
              </a:endParaRPr>
            </a:p>
          </p:txBody>
        </p:sp>
        <p:sp>
          <p:nvSpPr>
            <p:cNvPr id="9" name="任意多边形 10"/>
            <p:cNvSpPr/>
            <p:nvPr/>
          </p:nvSpPr>
          <p:spPr>
            <a:xfrm>
              <a:off x="7225091" y="2322658"/>
              <a:ext cx="332939"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Calibri" panose="020F0502020204030204" pitchFamily="34" charset="0"/>
                  <a:cs typeface="Calibri" panose="020F0502020204030204" pitchFamily="34" charset="0"/>
                  <a:sym typeface="+mn-lt"/>
                </a:rPr>
                <a:t>3</a:t>
              </a:r>
              <a:endParaRPr lang="zh-CN" altLang="en-US" sz="2000" dirty="0">
                <a:solidFill>
                  <a:srgbClr val="333333"/>
                </a:solidFill>
                <a:latin typeface="Calibri" panose="020F0502020204030204" pitchFamily="34" charset="0"/>
                <a:cs typeface="Calibri" panose="020F0502020204030204" pitchFamily="34" charset="0"/>
                <a:sym typeface="+mn-lt"/>
              </a:endParaRPr>
            </a:p>
          </p:txBody>
        </p:sp>
        <p:sp>
          <p:nvSpPr>
            <p:cNvPr id="10" name="任意多边形 11"/>
            <p:cNvSpPr/>
            <p:nvPr/>
          </p:nvSpPr>
          <p:spPr>
            <a:xfrm>
              <a:off x="3684573" y="1754227"/>
              <a:ext cx="4797158" cy="2626967"/>
            </a:xfrm>
            <a:custGeom>
              <a:avLst/>
              <a:gdLst>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 fmla="*/ 0 w 3902075"/>
                <a:gd name="connsiteY0" fmla="*/ 1047871 h 2096659"/>
                <a:gd name="connsiteX1" fmla="*/ 1019175 w 3902075"/>
                <a:gd name="connsiteY1" fmla="*/ 2067046 h 2096659"/>
                <a:gd name="connsiteX2" fmla="*/ 3063875 w 3902075"/>
                <a:gd name="connsiteY2" fmla="*/ 25521 h 2096659"/>
                <a:gd name="connsiteX3" fmla="*/ 3902075 w 3902075"/>
                <a:gd name="connsiteY3" fmla="*/ 866896 h 2096659"/>
                <a:gd name="connsiteX4" fmla="*/ 3902075 w 3902075"/>
                <a:gd name="connsiteY4" fmla="*/ 866896 h 2096659"/>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47871 h 2067046"/>
                <a:gd name="connsiteX1" fmla="*/ 1019175 w 3902075"/>
                <a:gd name="connsiteY1" fmla="*/ 2067046 h 2067046"/>
                <a:gd name="connsiteX2" fmla="*/ 3063875 w 3902075"/>
                <a:gd name="connsiteY2" fmla="*/ 25521 h 2067046"/>
                <a:gd name="connsiteX3" fmla="*/ 3902075 w 3902075"/>
                <a:gd name="connsiteY3" fmla="*/ 866896 h 2067046"/>
                <a:gd name="connsiteX4" fmla="*/ 3902075 w 3902075"/>
                <a:gd name="connsiteY4" fmla="*/ 866896 h 2067046"/>
                <a:gd name="connsiteX0" fmla="*/ 0 w 3902075"/>
                <a:gd name="connsiteY0" fmla="*/ 1022350 h 2041525"/>
                <a:gd name="connsiteX1" fmla="*/ 1019175 w 3902075"/>
                <a:gd name="connsiteY1" fmla="*/ 2041525 h 2041525"/>
                <a:gd name="connsiteX2" fmla="*/ 3063875 w 3902075"/>
                <a:gd name="connsiteY2" fmla="*/ 0 h 2041525"/>
                <a:gd name="connsiteX3" fmla="*/ 3902075 w 3902075"/>
                <a:gd name="connsiteY3" fmla="*/ 841375 h 2041525"/>
                <a:gd name="connsiteX4" fmla="*/ 3902075 w 3902075"/>
                <a:gd name="connsiteY4" fmla="*/ 841375 h 2041525"/>
                <a:gd name="connsiteX0" fmla="*/ 0 w 3902075"/>
                <a:gd name="connsiteY0" fmla="*/ 1022350 h 1879600"/>
                <a:gd name="connsiteX1" fmla="*/ 847725 w 3902075"/>
                <a:gd name="connsiteY1" fmla="*/ 1879600 h 1879600"/>
                <a:gd name="connsiteX2" fmla="*/ 3063875 w 3902075"/>
                <a:gd name="connsiteY2" fmla="*/ 0 h 1879600"/>
                <a:gd name="connsiteX3" fmla="*/ 3902075 w 3902075"/>
                <a:gd name="connsiteY3" fmla="*/ 841375 h 1879600"/>
                <a:gd name="connsiteX4" fmla="*/ 3902075 w 3902075"/>
                <a:gd name="connsiteY4" fmla="*/ 841375 h 1879600"/>
                <a:gd name="connsiteX0" fmla="*/ 0 w 3902075"/>
                <a:gd name="connsiteY0" fmla="*/ 1196975 h 2054225"/>
                <a:gd name="connsiteX1" fmla="*/ 847725 w 3902075"/>
                <a:gd name="connsiteY1" fmla="*/ 2054225 h 2054225"/>
                <a:gd name="connsiteX2" fmla="*/ 2895600 w 3902075"/>
                <a:gd name="connsiteY2" fmla="*/ 0 h 2054225"/>
                <a:gd name="connsiteX3" fmla="*/ 3902075 w 3902075"/>
                <a:gd name="connsiteY3" fmla="*/ 1016000 h 2054225"/>
                <a:gd name="connsiteX4" fmla="*/ 3902075 w 3902075"/>
                <a:gd name="connsiteY4" fmla="*/ 1016000 h 2054225"/>
                <a:gd name="connsiteX0" fmla="*/ 0 w 3902075"/>
                <a:gd name="connsiteY0" fmla="*/ 1196975 h 2054225"/>
                <a:gd name="connsiteX1" fmla="*/ 847725 w 3902075"/>
                <a:gd name="connsiteY1" fmla="*/ 2054225 h 2054225"/>
                <a:gd name="connsiteX2" fmla="*/ 2895600 w 3902075"/>
                <a:gd name="connsiteY2" fmla="*/ 0 h 2054225"/>
                <a:gd name="connsiteX3" fmla="*/ 3751060 w 3902075"/>
                <a:gd name="connsiteY3" fmla="*/ 864864 h 2054225"/>
                <a:gd name="connsiteX4" fmla="*/ 3902075 w 3902075"/>
                <a:gd name="connsiteY4" fmla="*/ 1016000 h 2054225"/>
                <a:gd name="connsiteX5" fmla="*/ 3902075 w 3902075"/>
                <a:gd name="connsiteY5" fmla="*/ 1016000 h 2054225"/>
                <a:gd name="connsiteX0" fmla="*/ 0 w 3902075"/>
                <a:gd name="connsiteY0" fmla="*/ 1196975 h 2054225"/>
                <a:gd name="connsiteX1" fmla="*/ 847725 w 3902075"/>
                <a:gd name="connsiteY1" fmla="*/ 2054225 h 2054225"/>
                <a:gd name="connsiteX2" fmla="*/ 2895600 w 3902075"/>
                <a:gd name="connsiteY2" fmla="*/ 0 h 2054225"/>
                <a:gd name="connsiteX3" fmla="*/ 3751060 w 3902075"/>
                <a:gd name="connsiteY3" fmla="*/ 864864 h 2054225"/>
                <a:gd name="connsiteX4" fmla="*/ 3902075 w 3902075"/>
                <a:gd name="connsiteY4" fmla="*/ 1016000 h 2054225"/>
                <a:gd name="connsiteX0" fmla="*/ 0 w 3751060"/>
                <a:gd name="connsiteY0" fmla="*/ 1196975 h 2054225"/>
                <a:gd name="connsiteX1" fmla="*/ 847725 w 3751060"/>
                <a:gd name="connsiteY1" fmla="*/ 2054225 h 2054225"/>
                <a:gd name="connsiteX2" fmla="*/ 2895600 w 3751060"/>
                <a:gd name="connsiteY2" fmla="*/ 0 h 2054225"/>
                <a:gd name="connsiteX3" fmla="*/ 3751060 w 3751060"/>
                <a:gd name="connsiteY3" fmla="*/ 864864 h 2054225"/>
              </a:gdLst>
              <a:ahLst/>
              <a:cxnLst>
                <a:cxn ang="0">
                  <a:pos x="connsiteX0" y="connsiteY0"/>
                </a:cxn>
                <a:cxn ang="0">
                  <a:pos x="connsiteX1" y="connsiteY1"/>
                </a:cxn>
                <a:cxn ang="0">
                  <a:pos x="connsiteX2" y="connsiteY2"/>
                </a:cxn>
                <a:cxn ang="0">
                  <a:pos x="connsiteX3" y="connsiteY3"/>
                </a:cxn>
              </a:cxnLst>
              <a:rect l="l" t="t" r="r" b="b"/>
              <a:pathLst>
                <a:path w="3751060" h="2054225">
                  <a:moveTo>
                    <a:pt x="0" y="1196975"/>
                  </a:moveTo>
                  <a:cubicBezTo>
                    <a:pt x="339725" y="1536700"/>
                    <a:pt x="508000" y="1714500"/>
                    <a:pt x="847725" y="2054225"/>
                  </a:cubicBezTo>
                  <a:lnTo>
                    <a:pt x="2895600" y="0"/>
                  </a:lnTo>
                  <a:lnTo>
                    <a:pt x="3751060" y="864864"/>
                  </a:lnTo>
                </a:path>
              </a:pathLst>
            </a:cu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2800">
                <a:cs typeface="+mn-ea"/>
                <a:sym typeface="+mn-lt"/>
              </a:endParaRPr>
            </a:p>
          </p:txBody>
        </p:sp>
        <p:sp>
          <p:nvSpPr>
            <p:cNvPr id="11" name="Freeform 5"/>
            <p:cNvSpPr>
              <a:spLocks/>
            </p:cNvSpPr>
            <p:nvPr/>
          </p:nvSpPr>
          <p:spPr bwMode="auto">
            <a:xfrm flipH="1" flipV="1">
              <a:off x="6315601" y="1766408"/>
              <a:ext cx="4998140" cy="2610727"/>
            </a:xfrm>
            <a:custGeom>
              <a:avLst/>
              <a:gdLst/>
              <a:ahLst/>
              <a:cxnLst>
                <a:cxn ang="0">
                  <a:pos x="1558" y="337"/>
                </a:cxn>
                <a:cxn ang="0">
                  <a:pos x="1221" y="0"/>
                </a:cxn>
                <a:cxn ang="0">
                  <a:pos x="407" y="814"/>
                </a:cxn>
                <a:cxn ang="0">
                  <a:pos x="0" y="407"/>
                </a:cxn>
                <a:cxn ang="0">
                  <a:pos x="402" y="5"/>
                </a:cxn>
                <a:cxn ang="0">
                  <a:pos x="734" y="337"/>
                </a:cxn>
              </a:cxnLst>
              <a:rect l="0" t="0" r="r" b="b"/>
              <a:pathLst>
                <a:path w="1558" h="814">
                  <a:moveTo>
                    <a:pt x="1558" y="337"/>
                  </a:moveTo>
                  <a:lnTo>
                    <a:pt x="1221" y="0"/>
                  </a:lnTo>
                  <a:lnTo>
                    <a:pt x="407" y="814"/>
                  </a:lnTo>
                  <a:lnTo>
                    <a:pt x="0" y="407"/>
                  </a:lnTo>
                  <a:lnTo>
                    <a:pt x="402" y="5"/>
                  </a:lnTo>
                  <a:lnTo>
                    <a:pt x="734" y="337"/>
                  </a:lnTo>
                </a:path>
              </a:pathLst>
            </a:custGeom>
            <a:noFill/>
            <a:ln w="25400" cap="flat" cmpd="sng">
              <a:solidFill>
                <a:schemeClr val="accent4"/>
              </a:solidFill>
              <a:prstDash val="solid"/>
              <a:round/>
              <a:headEnd/>
              <a:tailEnd/>
            </a:ln>
            <a:effectLst/>
          </p:spPr>
          <p:txBody>
            <a:bodyPr wrap="none" lIns="0" tIns="0" rIns="0" bIns="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100" dirty="0">
                <a:cs typeface="+mn-ea"/>
                <a:sym typeface="+mn-lt"/>
              </a:endParaRPr>
            </a:p>
          </p:txBody>
        </p:sp>
        <p:sp>
          <p:nvSpPr>
            <p:cNvPr id="12" name="任意多边形 13"/>
            <p:cNvSpPr/>
            <p:nvPr/>
          </p:nvSpPr>
          <p:spPr>
            <a:xfrm>
              <a:off x="9157760" y="2182579"/>
              <a:ext cx="1772289" cy="1770259"/>
            </a:xfrm>
            <a:custGeom>
              <a:avLst/>
              <a:gdLst>
                <a:gd name="connsiteX0" fmla="*/ 692680 w 1385360"/>
                <a:gd name="connsiteY0" fmla="*/ 0 h 1385360"/>
                <a:gd name="connsiteX1" fmla="*/ 1385360 w 1385360"/>
                <a:gd name="connsiteY1" fmla="*/ 692679 h 1385360"/>
                <a:gd name="connsiteX2" fmla="*/ 692680 w 1385360"/>
                <a:gd name="connsiteY2" fmla="*/ 1385360 h 1385360"/>
                <a:gd name="connsiteX3" fmla="*/ 0 w 1385360"/>
                <a:gd name="connsiteY3" fmla="*/ 692680 h 1385360"/>
              </a:gdLst>
              <a:ahLst/>
              <a:cxnLst>
                <a:cxn ang="0">
                  <a:pos x="connsiteX0" y="connsiteY0"/>
                </a:cxn>
                <a:cxn ang="0">
                  <a:pos x="connsiteX1" y="connsiteY1"/>
                </a:cxn>
                <a:cxn ang="0">
                  <a:pos x="connsiteX2" y="connsiteY2"/>
                </a:cxn>
                <a:cxn ang="0">
                  <a:pos x="connsiteX3" y="connsiteY3"/>
                </a:cxn>
              </a:cxnLst>
              <a:rect l="l" t="t" r="r" b="b"/>
              <a:pathLst>
                <a:path w="1385360" h="1385360">
                  <a:moveTo>
                    <a:pt x="692680" y="0"/>
                  </a:moveTo>
                  <a:lnTo>
                    <a:pt x="1385360" y="692679"/>
                  </a:lnTo>
                  <a:lnTo>
                    <a:pt x="692680" y="1385360"/>
                  </a:lnTo>
                  <a:lnTo>
                    <a:pt x="0" y="69268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800" dirty="0">
                  <a:solidFill>
                    <a:srgbClr val="FFFFFF"/>
                  </a:solidFill>
                  <a:cs typeface="+mn-ea"/>
                  <a:sym typeface="+mn-lt"/>
                </a:rPr>
                <a:t>标题</a:t>
              </a:r>
            </a:p>
          </p:txBody>
        </p:sp>
        <p:sp>
          <p:nvSpPr>
            <p:cNvPr id="13" name="任意多边形 14"/>
            <p:cNvSpPr/>
            <p:nvPr/>
          </p:nvSpPr>
          <p:spPr>
            <a:xfrm>
              <a:off x="9868300" y="2322658"/>
              <a:ext cx="334968" cy="332939"/>
            </a:xfrm>
            <a:custGeom>
              <a:avLst/>
              <a:gdLst>
                <a:gd name="connsiteX0" fmla="*/ 130460 w 260920"/>
                <a:gd name="connsiteY0" fmla="*/ 0 h 260921"/>
                <a:gd name="connsiteX1" fmla="*/ 260920 w 260920"/>
                <a:gd name="connsiteY1" fmla="*/ 130461 h 260921"/>
                <a:gd name="connsiteX2" fmla="*/ 130460 w 260920"/>
                <a:gd name="connsiteY2" fmla="*/ 260921 h 260921"/>
                <a:gd name="connsiteX3" fmla="*/ 0 w 260920"/>
                <a:gd name="connsiteY3" fmla="*/ 130460 h 260921"/>
              </a:gdLst>
              <a:ahLst/>
              <a:cxnLst>
                <a:cxn ang="0">
                  <a:pos x="connsiteX0" y="connsiteY0"/>
                </a:cxn>
                <a:cxn ang="0">
                  <a:pos x="connsiteX1" y="connsiteY1"/>
                </a:cxn>
                <a:cxn ang="0">
                  <a:pos x="connsiteX2" y="connsiteY2"/>
                </a:cxn>
                <a:cxn ang="0">
                  <a:pos x="connsiteX3" y="connsiteY3"/>
                </a:cxn>
              </a:cxnLst>
              <a:rect l="l" t="t" r="r" b="b"/>
              <a:pathLst>
                <a:path w="260920" h="260921">
                  <a:moveTo>
                    <a:pt x="130460" y="0"/>
                  </a:moveTo>
                  <a:lnTo>
                    <a:pt x="260920" y="130461"/>
                  </a:lnTo>
                  <a:lnTo>
                    <a:pt x="130460" y="260921"/>
                  </a:lnTo>
                  <a:lnTo>
                    <a:pt x="0" y="13046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en-US" altLang="zh-CN" sz="2000" dirty="0">
                  <a:solidFill>
                    <a:srgbClr val="333333"/>
                  </a:solidFill>
                  <a:latin typeface="Calibri" panose="020F0502020204030204" pitchFamily="34" charset="0"/>
                  <a:cs typeface="Calibri" panose="020F0502020204030204" pitchFamily="34" charset="0"/>
                  <a:sym typeface="+mn-lt"/>
                </a:rPr>
                <a:t>4</a:t>
              </a:r>
              <a:endParaRPr lang="zh-CN" altLang="en-US" sz="2000" dirty="0">
                <a:solidFill>
                  <a:srgbClr val="333333"/>
                </a:solidFill>
                <a:latin typeface="Calibri" panose="020F0502020204030204" pitchFamily="34" charset="0"/>
                <a:cs typeface="Calibri" panose="020F0502020204030204" pitchFamily="34" charset="0"/>
                <a:sym typeface="+mn-lt"/>
              </a:endParaRPr>
            </a:p>
          </p:txBody>
        </p:sp>
      </p:grpSp>
      <p:grpSp>
        <p:nvGrpSpPr>
          <p:cNvPr id="14" name="组合 15"/>
          <p:cNvGrpSpPr/>
          <p:nvPr/>
        </p:nvGrpSpPr>
        <p:grpSpPr>
          <a:xfrm>
            <a:off x="1076376" y="4753436"/>
            <a:ext cx="2171170" cy="1561021"/>
            <a:chOff x="1057276" y="4555967"/>
            <a:chExt cx="2171170" cy="1561021"/>
          </a:xfrm>
        </p:grpSpPr>
        <p:sp>
          <p:nvSpPr>
            <p:cNvPr id="15" name="Rectangle 42"/>
            <p:cNvSpPr/>
            <p:nvPr/>
          </p:nvSpPr>
          <p:spPr>
            <a:xfrm>
              <a:off x="1057276" y="5043477"/>
              <a:ext cx="2171170" cy="1073511"/>
            </a:xfrm>
            <a:prstGeom prst="rect">
              <a:avLst/>
            </a:prstGeom>
            <a:noFill/>
            <a:ln w="12700" cap="flat" cmpd="sng" algn="ctr">
              <a:noFill/>
              <a:prstDash val="solid"/>
            </a:ln>
            <a:effectLst/>
          </p:spPr>
          <p:txBody>
            <a:bodyPr lIns="91440" tIns="0" rIns="91440" bIns="0" rtlCol="0" anchor="t"/>
            <a:lstStyle/>
            <a:p>
              <a:pPr algn="ctr">
                <a:defRPr/>
              </a:pPr>
              <a:r>
                <a:rPr lang="zh-CN" altLang="en-US" sz="1400" kern="0" dirty="0">
                  <a:solidFill>
                    <a:schemeClr val="bg1">
                      <a:lumMod val="50000"/>
                    </a:schemeClr>
                  </a:solidFill>
                  <a:cs typeface="+mn-ea"/>
                  <a:sym typeface="+mn-lt"/>
                </a:rPr>
                <a:t>点击此处更换文本，点击此处更换文本</a:t>
              </a:r>
              <a:endParaRPr lang="en-US" sz="1400" kern="0" dirty="0">
                <a:solidFill>
                  <a:schemeClr val="bg1">
                    <a:lumMod val="50000"/>
                  </a:schemeClr>
                </a:solidFill>
                <a:cs typeface="+mn-ea"/>
                <a:sym typeface="+mn-lt"/>
              </a:endParaRPr>
            </a:p>
          </p:txBody>
        </p:sp>
        <p:sp>
          <p:nvSpPr>
            <p:cNvPr id="16" name="文本框 15"/>
            <p:cNvSpPr txBox="1"/>
            <p:nvPr/>
          </p:nvSpPr>
          <p:spPr>
            <a:xfrm>
              <a:off x="1555597" y="4555967"/>
              <a:ext cx="1210588" cy="400110"/>
            </a:xfrm>
            <a:prstGeom prst="rect">
              <a:avLst/>
            </a:prstGeom>
            <a:noFill/>
          </p:spPr>
          <p:txBody>
            <a:bodyPr wrap="none" rtlCol="0">
              <a:spAutoFit/>
            </a:bodyPr>
            <a:lstStyle/>
            <a:p>
              <a:r>
                <a:rPr lang="zh-CN" altLang="en-US" sz="2000" dirty="0">
                  <a:solidFill>
                    <a:schemeClr val="bg1">
                      <a:lumMod val="50000"/>
                    </a:schemeClr>
                  </a:solidFill>
                  <a:cs typeface="+mn-ea"/>
                  <a:sym typeface="+mn-lt"/>
                </a:rPr>
                <a:t>标题文本</a:t>
              </a:r>
            </a:p>
          </p:txBody>
        </p:sp>
      </p:grpSp>
      <p:grpSp>
        <p:nvGrpSpPr>
          <p:cNvPr id="17" name="组合 18"/>
          <p:cNvGrpSpPr/>
          <p:nvPr/>
        </p:nvGrpSpPr>
        <p:grpSpPr>
          <a:xfrm>
            <a:off x="3703673" y="4753436"/>
            <a:ext cx="2171170" cy="1561021"/>
            <a:chOff x="3684573" y="4555967"/>
            <a:chExt cx="2171170" cy="1561021"/>
          </a:xfrm>
        </p:grpSpPr>
        <p:sp>
          <p:nvSpPr>
            <p:cNvPr id="18" name="Rectangle 42"/>
            <p:cNvSpPr/>
            <p:nvPr/>
          </p:nvSpPr>
          <p:spPr>
            <a:xfrm>
              <a:off x="3684573" y="5043477"/>
              <a:ext cx="2171170" cy="1073511"/>
            </a:xfrm>
            <a:prstGeom prst="rect">
              <a:avLst/>
            </a:prstGeom>
            <a:noFill/>
            <a:ln w="12700" cap="flat" cmpd="sng" algn="ctr">
              <a:noFill/>
              <a:prstDash val="solid"/>
            </a:ln>
            <a:effectLst/>
          </p:spPr>
          <p:txBody>
            <a:bodyPr lIns="91440" tIns="0" rIns="91440" bIns="0" rtlCol="0" anchor="t"/>
            <a:lstStyle/>
            <a:p>
              <a:pPr algn="ctr">
                <a:defRPr/>
              </a:pPr>
              <a:r>
                <a:rPr lang="zh-CN" altLang="en-US" sz="1400" kern="0" dirty="0">
                  <a:solidFill>
                    <a:schemeClr val="bg1">
                      <a:lumMod val="50000"/>
                    </a:schemeClr>
                  </a:solidFill>
                  <a:cs typeface="+mn-ea"/>
                  <a:sym typeface="+mn-lt"/>
                </a:rPr>
                <a:t>点击此处更换文本，点击此处更换文本</a:t>
              </a:r>
              <a:endParaRPr lang="en-US" sz="1400" kern="0" dirty="0">
                <a:solidFill>
                  <a:schemeClr val="bg1">
                    <a:lumMod val="50000"/>
                  </a:schemeClr>
                </a:solidFill>
                <a:cs typeface="+mn-ea"/>
                <a:sym typeface="+mn-lt"/>
              </a:endParaRPr>
            </a:p>
          </p:txBody>
        </p:sp>
        <p:sp>
          <p:nvSpPr>
            <p:cNvPr id="19" name="文本框 18"/>
            <p:cNvSpPr txBox="1"/>
            <p:nvPr/>
          </p:nvSpPr>
          <p:spPr>
            <a:xfrm>
              <a:off x="4172734" y="4555967"/>
              <a:ext cx="1210588" cy="400110"/>
            </a:xfrm>
            <a:prstGeom prst="rect">
              <a:avLst/>
            </a:prstGeom>
            <a:noFill/>
          </p:spPr>
          <p:txBody>
            <a:bodyPr wrap="none" rtlCol="0">
              <a:spAutoFit/>
            </a:bodyPr>
            <a:lstStyle/>
            <a:p>
              <a:r>
                <a:rPr lang="zh-CN" altLang="en-US" sz="2000" dirty="0">
                  <a:solidFill>
                    <a:schemeClr val="bg1">
                      <a:lumMod val="50000"/>
                    </a:schemeClr>
                  </a:solidFill>
                  <a:cs typeface="+mn-ea"/>
                  <a:sym typeface="+mn-lt"/>
                </a:rPr>
                <a:t>标题文本</a:t>
              </a:r>
            </a:p>
          </p:txBody>
        </p:sp>
      </p:grpSp>
      <p:grpSp>
        <p:nvGrpSpPr>
          <p:cNvPr id="20" name="组合 21"/>
          <p:cNvGrpSpPr/>
          <p:nvPr/>
        </p:nvGrpSpPr>
        <p:grpSpPr>
          <a:xfrm>
            <a:off x="6330970" y="4753436"/>
            <a:ext cx="2171170" cy="1561021"/>
            <a:chOff x="6311870" y="4555967"/>
            <a:chExt cx="2171170" cy="1561021"/>
          </a:xfrm>
        </p:grpSpPr>
        <p:sp>
          <p:nvSpPr>
            <p:cNvPr id="21" name="Rectangle 42"/>
            <p:cNvSpPr/>
            <p:nvPr/>
          </p:nvSpPr>
          <p:spPr>
            <a:xfrm>
              <a:off x="6311870" y="5043477"/>
              <a:ext cx="2171170" cy="1073511"/>
            </a:xfrm>
            <a:prstGeom prst="rect">
              <a:avLst/>
            </a:prstGeom>
            <a:noFill/>
            <a:ln w="12700" cap="flat" cmpd="sng" algn="ctr">
              <a:noFill/>
              <a:prstDash val="solid"/>
            </a:ln>
            <a:effectLst/>
          </p:spPr>
          <p:txBody>
            <a:bodyPr lIns="91440" tIns="0" rIns="91440" bIns="0" rtlCol="0" anchor="t"/>
            <a:lstStyle/>
            <a:p>
              <a:pPr algn="ctr">
                <a:defRPr/>
              </a:pPr>
              <a:r>
                <a:rPr lang="zh-CN" altLang="en-US" sz="1400" kern="0" dirty="0">
                  <a:solidFill>
                    <a:schemeClr val="bg1">
                      <a:lumMod val="50000"/>
                    </a:schemeClr>
                  </a:solidFill>
                  <a:cs typeface="+mn-ea"/>
                  <a:sym typeface="+mn-lt"/>
                </a:rPr>
                <a:t>点击此处更换文本，点击此处更换文本</a:t>
              </a:r>
              <a:endParaRPr lang="en-US" sz="1400" kern="0" dirty="0">
                <a:solidFill>
                  <a:schemeClr val="bg1">
                    <a:lumMod val="50000"/>
                  </a:schemeClr>
                </a:solidFill>
                <a:cs typeface="+mn-ea"/>
                <a:sym typeface="+mn-lt"/>
              </a:endParaRPr>
            </a:p>
          </p:txBody>
        </p:sp>
        <p:sp>
          <p:nvSpPr>
            <p:cNvPr id="22" name="文本框 21"/>
            <p:cNvSpPr txBox="1"/>
            <p:nvPr/>
          </p:nvSpPr>
          <p:spPr>
            <a:xfrm>
              <a:off x="6810191" y="4555967"/>
              <a:ext cx="1210588" cy="400110"/>
            </a:xfrm>
            <a:prstGeom prst="rect">
              <a:avLst/>
            </a:prstGeom>
            <a:noFill/>
          </p:spPr>
          <p:txBody>
            <a:bodyPr wrap="none" rtlCol="0">
              <a:spAutoFit/>
            </a:bodyPr>
            <a:lstStyle/>
            <a:p>
              <a:r>
                <a:rPr lang="zh-CN" altLang="en-US" sz="2000" dirty="0">
                  <a:solidFill>
                    <a:schemeClr val="bg1">
                      <a:lumMod val="50000"/>
                    </a:schemeClr>
                  </a:solidFill>
                  <a:cs typeface="+mn-ea"/>
                  <a:sym typeface="+mn-lt"/>
                </a:rPr>
                <a:t>标题文本</a:t>
              </a:r>
            </a:p>
          </p:txBody>
        </p:sp>
      </p:grpSp>
      <p:grpSp>
        <p:nvGrpSpPr>
          <p:cNvPr id="23" name="组合 24"/>
          <p:cNvGrpSpPr/>
          <p:nvPr/>
        </p:nvGrpSpPr>
        <p:grpSpPr>
          <a:xfrm>
            <a:off x="8958267" y="4753436"/>
            <a:ext cx="2171170" cy="1561021"/>
            <a:chOff x="8939167" y="4555967"/>
            <a:chExt cx="2171170" cy="1561021"/>
          </a:xfrm>
        </p:grpSpPr>
        <p:sp>
          <p:nvSpPr>
            <p:cNvPr id="24" name="Rectangle 42"/>
            <p:cNvSpPr/>
            <p:nvPr/>
          </p:nvSpPr>
          <p:spPr>
            <a:xfrm>
              <a:off x="8939167" y="5043477"/>
              <a:ext cx="2171170" cy="1073511"/>
            </a:xfrm>
            <a:prstGeom prst="rect">
              <a:avLst/>
            </a:prstGeom>
            <a:noFill/>
            <a:ln w="12700" cap="flat" cmpd="sng" algn="ctr">
              <a:noFill/>
              <a:prstDash val="solid"/>
            </a:ln>
            <a:effectLst/>
          </p:spPr>
          <p:txBody>
            <a:bodyPr lIns="91440" tIns="0" rIns="91440" bIns="0" rtlCol="0" anchor="t"/>
            <a:lstStyle/>
            <a:p>
              <a:pPr algn="ctr">
                <a:defRPr/>
              </a:pPr>
              <a:r>
                <a:rPr lang="zh-CN" altLang="en-US" sz="1400" kern="0" dirty="0">
                  <a:solidFill>
                    <a:schemeClr val="bg1">
                      <a:lumMod val="50000"/>
                    </a:schemeClr>
                  </a:solidFill>
                  <a:cs typeface="+mn-ea"/>
                  <a:sym typeface="+mn-lt"/>
                </a:rPr>
                <a:t>点击此处更换文本，点击此处更换文本</a:t>
              </a:r>
              <a:endParaRPr lang="en-US" sz="1400" kern="0" dirty="0">
                <a:solidFill>
                  <a:schemeClr val="bg1">
                    <a:lumMod val="50000"/>
                  </a:schemeClr>
                </a:solidFill>
                <a:cs typeface="+mn-ea"/>
                <a:sym typeface="+mn-lt"/>
              </a:endParaRPr>
            </a:p>
          </p:txBody>
        </p:sp>
        <p:sp>
          <p:nvSpPr>
            <p:cNvPr id="25" name="文本框 24"/>
            <p:cNvSpPr txBox="1"/>
            <p:nvPr/>
          </p:nvSpPr>
          <p:spPr>
            <a:xfrm>
              <a:off x="9427328" y="4555967"/>
              <a:ext cx="1210588" cy="400110"/>
            </a:xfrm>
            <a:prstGeom prst="rect">
              <a:avLst/>
            </a:prstGeom>
            <a:noFill/>
          </p:spPr>
          <p:txBody>
            <a:bodyPr wrap="none" rtlCol="0">
              <a:spAutoFit/>
            </a:bodyPr>
            <a:lstStyle/>
            <a:p>
              <a:r>
                <a:rPr lang="zh-CN" altLang="en-US" sz="2000" dirty="0">
                  <a:solidFill>
                    <a:schemeClr val="bg1">
                      <a:lumMod val="50000"/>
                    </a:schemeClr>
                  </a:solidFill>
                  <a:cs typeface="+mn-ea"/>
                  <a:sym typeface="+mn-lt"/>
                </a:rPr>
                <a:t>标题文本</a:t>
              </a:r>
            </a:p>
          </p:txBody>
        </p:sp>
      </p:grpSp>
      <p:sp>
        <p:nvSpPr>
          <p:cNvPr id="26" name="文本框 25">
            <a:extLst>
              <a:ext uri="{FF2B5EF4-FFF2-40B4-BE49-F238E27FC236}">
                <a16:creationId xmlns:a16="http://schemas.microsoft.com/office/drawing/2014/main" id="{846754F2-16E7-1547-9080-C8685F2BE0EA}"/>
              </a:ext>
            </a:extLst>
          </p:cNvPr>
          <p:cNvSpPr txBox="1"/>
          <p:nvPr/>
        </p:nvSpPr>
        <p:spPr>
          <a:xfrm>
            <a:off x="5030865" y="672158"/>
            <a:ext cx="2267287"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Analytics Flow</a:t>
            </a:r>
            <a:endParaRPr kumimoji="1" lang="zh-CN" altLang="en-US" sz="28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8344822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up)">
                                      <p:cBhvr>
                                        <p:cTn id="11" dur="500"/>
                                        <p:tgtEl>
                                          <p:spTgt spid="1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wipe(up)">
                                      <p:cBhvr>
                                        <p:cTn id="19" dur="500"/>
                                        <p:tgtEl>
                                          <p:spTgt spid="20"/>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up)">
                                      <p:cBhvr>
                                        <p:cTn id="23" dur="500"/>
                                        <p:tgtEl>
                                          <p:spTgt spid="23"/>
                                        </p:tgtEl>
                                      </p:cBhvr>
                                    </p:animEffect>
                                  </p:childTnLst>
                                </p:cTn>
                              </p:par>
                            </p:childTnLst>
                          </p:cTn>
                        </p:par>
                        <p:par>
                          <p:cTn id="24" fill="hold">
                            <p:stCondLst>
                              <p:cond delay="250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26"/>
                                        </p:tgtEl>
                                        <p:attrNameLst>
                                          <p:attrName>style.visibility</p:attrName>
                                        </p:attrNameLst>
                                      </p:cBhvr>
                                      <p:to>
                                        <p:strVal val="visible"/>
                                      </p:to>
                                    </p:set>
                                    <p:animEffect transition="in" filter="fade">
                                      <p:cBhvr>
                                        <p:cTn id="27" dur="1000"/>
                                        <p:tgtEl>
                                          <p:spTgt spid="26"/>
                                        </p:tgtEl>
                                      </p:cBhvr>
                                    </p:animEffect>
                                    <p:anim calcmode="lin" valueType="num">
                                      <p:cBhvr>
                                        <p:cTn id="28" dur="1000" fill="hold"/>
                                        <p:tgtEl>
                                          <p:spTgt spid="26"/>
                                        </p:tgtEl>
                                        <p:attrNameLst>
                                          <p:attrName>ppt_x</p:attrName>
                                        </p:attrNameLst>
                                      </p:cBhvr>
                                      <p:tavLst>
                                        <p:tav tm="0">
                                          <p:val>
                                            <p:strVal val="#ppt_x"/>
                                          </p:val>
                                        </p:tav>
                                        <p:tav tm="100000">
                                          <p:val>
                                            <p:strVal val="#ppt_x"/>
                                          </p:val>
                                        </p:tav>
                                      </p:tavLst>
                                    </p:anim>
                                    <p:anim calcmode="lin" valueType="num">
                                      <p:cBhvr>
                                        <p:cTn id="2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5">
            <a:extLst>
              <a:ext uri="{FF2B5EF4-FFF2-40B4-BE49-F238E27FC236}">
                <a16:creationId xmlns:a16="http://schemas.microsoft.com/office/drawing/2014/main" id="{B2AB0EE0-3B83-4F45-AC59-D9ECB11F11C8}"/>
              </a:ext>
            </a:extLst>
          </p:cNvPr>
          <p:cNvSpPr txBox="1"/>
          <p:nvPr/>
        </p:nvSpPr>
        <p:spPr>
          <a:xfrm>
            <a:off x="4611298" y="672158"/>
            <a:ext cx="2969403"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Series</a:t>
            </a:r>
            <a:r>
              <a:rPr kumimoji="1" lang="zh-CN" altLang="en-US" sz="2800" dirty="0">
                <a:solidFill>
                  <a:schemeClr val="bg1"/>
                </a:solidFill>
                <a:latin typeface="Calibri" panose="020F0502020204030204" pitchFamily="34" charset="0"/>
                <a:cs typeface="Calibri" panose="020F0502020204030204" pitchFamily="34" charset="0"/>
              </a:rPr>
              <a:t> </a:t>
            </a:r>
            <a:r>
              <a:rPr kumimoji="1" lang="en-US" altLang="zh-CN" sz="2800" dirty="0">
                <a:solidFill>
                  <a:schemeClr val="bg1"/>
                </a:solidFill>
                <a:latin typeface="Calibri" panose="020F0502020204030204" pitchFamily="34" charset="0"/>
                <a:cs typeface="Calibri" panose="020F0502020204030204" pitchFamily="34" charset="0"/>
              </a:rPr>
              <a:t>Visualization</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3" name="矩形 158">
            <a:extLst>
              <a:ext uri="{FF2B5EF4-FFF2-40B4-BE49-F238E27FC236}">
                <a16:creationId xmlns:a16="http://schemas.microsoft.com/office/drawing/2014/main" id="{80E1B157-E6F1-324B-B182-77C7EDD22D98}"/>
              </a:ext>
            </a:extLst>
          </p:cNvPr>
          <p:cNvSpPr/>
          <p:nvPr/>
        </p:nvSpPr>
        <p:spPr>
          <a:xfrm>
            <a:off x="7301913" y="2120410"/>
            <a:ext cx="4174470" cy="3170099"/>
          </a:xfrm>
          <a:prstGeom prst="rect">
            <a:avLst/>
          </a:prstGeom>
        </p:spPr>
        <p:txBody>
          <a:bodyPr wrap="square">
            <a:spAutoFit/>
          </a:bodyPr>
          <a:lstStyle/>
          <a:p>
            <a:pPr marL="171450" indent="-171450">
              <a:buFont typeface="Arial" panose="020B0604020202020204" pitchFamily="34" charset="0"/>
              <a:buChar char="•"/>
            </a:pPr>
            <a:r>
              <a:rPr lang="en-US" altLang="zh-CN" sz="2000" b="1" i="1" dirty="0">
                <a:latin typeface="Calibri" panose="020F0502020204030204" pitchFamily="34" charset="0"/>
                <a:ea typeface="微软雅黑" panose="020B0503020204020204" pitchFamily="34" charset="-122"/>
                <a:cs typeface="Calibri" panose="020F0502020204030204" pitchFamily="34" charset="0"/>
              </a:rPr>
              <a:t>Scatter plot</a:t>
            </a:r>
            <a:r>
              <a:rPr lang="en-US" altLang="zh-CN" sz="2000" dirty="0">
                <a:latin typeface="Calibri" panose="020F0502020204030204" pitchFamily="34" charset="0"/>
                <a:ea typeface="微软雅黑" panose="020B0503020204020204" pitchFamily="34" charset="-122"/>
                <a:cs typeface="Calibri" panose="020F0502020204030204" pitchFamily="34" charset="0"/>
              </a:rPr>
              <a:t>: identify </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trend </a:t>
            </a:r>
            <a:r>
              <a:rPr lang="en-US" altLang="zh-CN" sz="2000" dirty="0">
                <a:latin typeface="Calibri" panose="020F0502020204030204" pitchFamily="34" charset="0"/>
                <a:ea typeface="微软雅黑" panose="020B0503020204020204" pitchFamily="34" charset="-122"/>
                <a:cs typeface="Calibri" panose="020F0502020204030204" pitchFamily="34" charset="0"/>
              </a:rPr>
              <a:t>and</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 seasonality </a:t>
            </a:r>
            <a:r>
              <a:rPr lang="en-US" altLang="zh-CN" sz="2000" dirty="0">
                <a:latin typeface="Calibri" panose="020F0502020204030204" pitchFamily="34" charset="0"/>
                <a:ea typeface="微软雅黑" panose="020B0503020204020204" pitchFamily="34" charset="-122"/>
                <a:cs typeface="Calibri" panose="020F0502020204030204" pitchFamily="34" charset="0"/>
              </a:rPr>
              <a:t>in the series. </a:t>
            </a:r>
          </a:p>
          <a:p>
            <a:pPr marL="171450" indent="-171450">
              <a:buFont typeface="Arial" panose="020B0604020202020204" pitchFamily="34" charset="0"/>
              <a:buChar char="•"/>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171450" indent="-171450">
              <a:buFont typeface="Arial" panose="020B0604020202020204" pitchFamily="34" charset="0"/>
              <a:buChar char="•"/>
            </a:pPr>
            <a:r>
              <a:rPr lang="en-US" altLang="zh-CN" sz="2000" i="1" dirty="0">
                <a:latin typeface="Calibri" panose="020F0502020204030204" pitchFamily="34" charset="0"/>
                <a:ea typeface="微软雅黑" panose="020B0503020204020204" pitchFamily="34" charset="-122"/>
                <a:cs typeface="Calibri" panose="020F0502020204030204" pitchFamily="34" charset="0"/>
              </a:rPr>
              <a:t>Graph</a:t>
            </a:r>
            <a:r>
              <a:rPr lang="zh-CN" altLang="en-US" sz="2000" i="1" dirty="0">
                <a:latin typeface="Calibri" panose="020F0502020204030204" pitchFamily="34" charset="0"/>
                <a:ea typeface="微软雅黑" panose="020B0503020204020204" pitchFamily="34" charset="-122"/>
                <a:cs typeface="Calibri" panose="020F0502020204030204" pitchFamily="34" charset="0"/>
              </a:rPr>
              <a:t> </a:t>
            </a:r>
            <a:r>
              <a:rPr lang="en-US" altLang="zh-CN" sz="2000" i="1" dirty="0">
                <a:latin typeface="Calibri" panose="020F0502020204030204" pitchFamily="34" charset="0"/>
                <a:ea typeface="微软雅黑" panose="020B0503020204020204" pitchFamily="34" charset="-122"/>
                <a:cs typeface="Calibri" panose="020F0502020204030204" pitchFamily="34" charset="0"/>
              </a:rPr>
              <a:t>1-1</a:t>
            </a:r>
            <a:r>
              <a:rPr lang="en-US" altLang="zh-CN" sz="2000" dirty="0">
                <a:latin typeface="Calibri" panose="020F0502020204030204" pitchFamily="34" charset="0"/>
                <a:ea typeface="微软雅黑" panose="020B0503020204020204" pitchFamily="34" charset="-122"/>
                <a:cs typeface="Calibri" panose="020F0502020204030204" pitchFamily="34" charset="0"/>
              </a:rPr>
              <a:t>: the data shows  a </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linear/exponential increasing trend</a:t>
            </a:r>
            <a:r>
              <a:rPr lang="en-US" altLang="zh-CN" sz="2000" dirty="0">
                <a:latin typeface="Calibri" panose="020F0502020204030204" pitchFamily="34" charset="0"/>
                <a:ea typeface="微软雅黑" panose="020B0503020204020204" pitchFamily="34" charset="-122"/>
                <a:cs typeface="Calibri" panose="020F0502020204030204" pitchFamily="34" charset="0"/>
              </a:rPr>
              <a:t>.</a:t>
            </a:r>
          </a:p>
          <a:p>
            <a:pPr marL="171450" indent="-171450">
              <a:buFont typeface="Arial" panose="020B0604020202020204" pitchFamily="34" charset="0"/>
              <a:buChar char="•"/>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171450" indent="-171450">
              <a:buFont typeface="Arial" panose="020B0604020202020204" pitchFamily="34" charset="0"/>
              <a:buChar char="•"/>
            </a:pPr>
            <a:r>
              <a:rPr lang="en-US" altLang="zh-CN" sz="2000" dirty="0">
                <a:highlight>
                  <a:srgbClr val="FFFF00"/>
                </a:highlight>
                <a:latin typeface="Calibri" panose="020F0502020204030204" pitchFamily="34" charset="0"/>
                <a:ea typeface="微软雅黑" panose="020B0503020204020204" pitchFamily="34" charset="-122"/>
                <a:cs typeface="Calibri" panose="020F0502020204030204" pitchFamily="34" charset="0"/>
              </a:rPr>
              <a:t>Also, there may be seasonality.</a:t>
            </a:r>
          </a:p>
          <a:p>
            <a:pPr marL="171450" indent="-171450">
              <a:buFont typeface="Arial" panose="020B0604020202020204" pitchFamily="34" charset="0"/>
              <a:buChar char="•"/>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171450" indent="-171450">
              <a:buFont typeface="Arial" panose="020B0604020202020204" pitchFamily="34" charset="0"/>
              <a:buChar char="•"/>
            </a:pPr>
            <a:r>
              <a:rPr lang="en-US" altLang="zh-CN" sz="2000" b="1" i="1" dirty="0">
                <a:latin typeface="Calibri" panose="020F0502020204030204" pitchFamily="34" charset="0"/>
                <a:ea typeface="微软雅黑" panose="020B0503020204020204" pitchFamily="34" charset="-122"/>
                <a:cs typeface="Calibri" panose="020F0502020204030204" pitchFamily="34" charset="0"/>
              </a:rPr>
              <a:t>Durbin-Watson</a:t>
            </a:r>
            <a:r>
              <a:rPr lang="zh-CN" altLang="en-US" sz="2000" b="1" i="1" dirty="0">
                <a:latin typeface="Calibri" panose="020F0502020204030204" pitchFamily="34" charset="0"/>
                <a:ea typeface="微软雅黑" panose="020B0503020204020204" pitchFamily="34" charset="-122"/>
                <a:cs typeface="Calibri" panose="020F0502020204030204" pitchFamily="34" charset="0"/>
              </a:rPr>
              <a:t> </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test </a:t>
            </a:r>
            <a:r>
              <a:rPr lang="en-US" altLang="zh-CN" sz="2000" dirty="0">
                <a:latin typeface="Calibri" panose="020F0502020204030204" pitchFamily="34" charset="0"/>
                <a:ea typeface="微软雅黑" panose="020B0503020204020204" pitchFamily="34" charset="-122"/>
                <a:cs typeface="Calibri" panose="020F0502020204030204" pitchFamily="34" charset="0"/>
              </a:rPr>
              <a:t>will tell us which model should we use.</a:t>
            </a:r>
            <a:endParaRPr lang="zh-CN" altLang="en-US" sz="2000" dirty="0">
              <a:latin typeface="Calibri" panose="020F0502020204030204" pitchFamily="34" charset="0"/>
              <a:ea typeface="微软雅黑" panose="020B0503020204020204" pitchFamily="34" charset="-122"/>
              <a:cs typeface="Calibri" panose="020F0502020204030204" pitchFamily="34" charset="0"/>
            </a:endParaRPr>
          </a:p>
        </p:txBody>
      </p:sp>
    </p:spTree>
    <p:extLst>
      <p:ext uri="{BB962C8B-B14F-4D97-AF65-F5344CB8AC3E}">
        <p14:creationId xmlns:p14="http://schemas.microsoft.com/office/powerpoint/2010/main" val="1920731204"/>
      </p:ext>
    </p:extLst>
  </p:cSld>
  <p:clrMapOvr>
    <a:masterClrMapping/>
  </p:clrMapOvr>
  <mc:AlternateContent xmlns:mc="http://schemas.openxmlformats.org/markup-compatibility/2006" xmlns:p14="http://schemas.microsoft.com/office/powerpoint/2010/main">
    <mc:Choice Requires="p14">
      <p:transition spd="slow" p14:dur="2500" advTm="2000">
        <p:checker/>
      </p:transition>
    </mc:Choice>
    <mc:Fallback xmlns="">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56FA8A6D-29AC-8C49-BC84-86CE3B4FC444}"/>
              </a:ext>
            </a:extLst>
          </p:cNvPr>
          <p:cNvSpPr txBox="1"/>
          <p:nvPr/>
        </p:nvSpPr>
        <p:spPr>
          <a:xfrm>
            <a:off x="4611298" y="672158"/>
            <a:ext cx="3064813"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Durbin-Watson Test</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3D111DCC-EE10-2042-ABCC-D848682918CE}"/>
              </a:ext>
            </a:extLst>
          </p:cNvPr>
          <p:cNvSpPr/>
          <p:nvPr/>
        </p:nvSpPr>
        <p:spPr>
          <a:xfrm>
            <a:off x="5300585" y="5382883"/>
            <a:ext cx="2001328" cy="89714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773398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5">
            <a:extLst>
              <a:ext uri="{FF2B5EF4-FFF2-40B4-BE49-F238E27FC236}">
                <a16:creationId xmlns:a16="http://schemas.microsoft.com/office/drawing/2014/main" id="{56FA8A6D-29AC-8C49-BC84-86CE3B4FC444}"/>
              </a:ext>
            </a:extLst>
          </p:cNvPr>
          <p:cNvSpPr txBox="1"/>
          <p:nvPr/>
        </p:nvSpPr>
        <p:spPr>
          <a:xfrm>
            <a:off x="4611298" y="672158"/>
            <a:ext cx="3064813"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Durbin-Watson Test</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18" name="矩形 158">
            <a:extLst>
              <a:ext uri="{FF2B5EF4-FFF2-40B4-BE49-F238E27FC236}">
                <a16:creationId xmlns:a16="http://schemas.microsoft.com/office/drawing/2014/main" id="{E388E1E0-702C-2949-A04E-9237F5E8D919}"/>
              </a:ext>
            </a:extLst>
          </p:cNvPr>
          <p:cNvSpPr/>
          <p:nvPr/>
        </p:nvSpPr>
        <p:spPr>
          <a:xfrm>
            <a:off x="7301913" y="2120410"/>
            <a:ext cx="4174470" cy="2246769"/>
          </a:xfrm>
          <a:prstGeom prst="rect">
            <a:avLst/>
          </a:prstGeom>
        </p:spPr>
        <p:txBody>
          <a:bodyPr wrap="square">
            <a:spAutoFit/>
          </a:bodyPr>
          <a:lstStyle/>
          <a:p>
            <a:pPr marL="342900" indent="-342900">
              <a:buFont typeface="Arial" panose="020B0604020202020204" pitchFamily="34" charset="0"/>
              <a:buChar char="•"/>
            </a:pPr>
            <a:r>
              <a:rPr lang="en-US" altLang="zh-CN" sz="2000" b="1" i="1" dirty="0">
                <a:latin typeface="Calibri" panose="020F0502020204030204" pitchFamily="34" charset="0"/>
                <a:ea typeface="微软雅黑" panose="020B0503020204020204" pitchFamily="34" charset="-122"/>
                <a:cs typeface="Calibri" panose="020F0502020204030204" pitchFamily="34" charset="0"/>
              </a:rPr>
              <a:t>Durbin-Watson stat </a:t>
            </a:r>
            <a:r>
              <a:rPr lang="en-US" altLang="zh-CN" sz="2000" dirty="0">
                <a:latin typeface="Calibri" panose="020F0502020204030204" pitchFamily="34" charset="0"/>
                <a:ea typeface="微软雅黑" panose="020B0503020204020204" pitchFamily="34" charset="-122"/>
                <a:cs typeface="Calibri" panose="020F0502020204030204" pitchFamily="34" charset="0"/>
              </a:rPr>
              <a:t>= (), which is less than our critical value ().</a:t>
            </a:r>
          </a:p>
          <a:p>
            <a:pPr marL="342900" indent="-342900">
              <a:buFont typeface="Arial" panose="020B0604020202020204" pitchFamily="34" charset="0"/>
              <a:buChar char="•"/>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ea typeface="微软雅黑" panose="020B0503020204020204" pitchFamily="34" charset="-122"/>
                <a:cs typeface="Calibri" panose="020F0502020204030204" pitchFamily="34" charset="0"/>
              </a:rPr>
              <a:t>There is </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serial correlation </a:t>
            </a:r>
            <a:r>
              <a:rPr lang="en-US" altLang="zh-CN" sz="2000" dirty="0">
                <a:latin typeface="Calibri" panose="020F0502020204030204" pitchFamily="34" charset="0"/>
                <a:ea typeface="微软雅黑" panose="020B0503020204020204" pitchFamily="34" charset="-122"/>
                <a:cs typeface="Calibri" panose="020F0502020204030204" pitchFamily="34" charset="0"/>
              </a:rPr>
              <a:t>in the data.</a:t>
            </a:r>
          </a:p>
          <a:p>
            <a:pPr marL="342900" indent="-342900">
              <a:buFont typeface="Arial" panose="020B0604020202020204" pitchFamily="34" charset="0"/>
              <a:buChar char="•"/>
            </a:pPr>
            <a:endParaRPr lang="en-US" altLang="zh-CN" sz="2000" dirty="0">
              <a:latin typeface="Calibri" panose="020F0502020204030204" pitchFamily="34" charset="0"/>
              <a:ea typeface="微软雅黑" panose="020B0503020204020204" pitchFamily="34" charset="-122"/>
              <a:cs typeface="Calibri" panose="020F0502020204030204" pitchFamily="34" charset="0"/>
            </a:endParaRPr>
          </a:p>
          <a:p>
            <a:pPr marL="342900" indent="-342900">
              <a:buFont typeface="Arial" panose="020B0604020202020204" pitchFamily="34" charset="0"/>
              <a:buChar char="•"/>
            </a:pPr>
            <a:r>
              <a:rPr lang="en-US" altLang="zh-CN" sz="2000" dirty="0">
                <a:latin typeface="Calibri" panose="020F0502020204030204" pitchFamily="34" charset="0"/>
                <a:ea typeface="微软雅黑" panose="020B0503020204020204" pitchFamily="34" charset="-122"/>
                <a:cs typeface="Calibri" panose="020F0502020204030204" pitchFamily="34" charset="0"/>
              </a:rPr>
              <a:t>It is necessary to use </a:t>
            </a:r>
            <a:r>
              <a:rPr lang="en-US" altLang="zh-CN" sz="2000" b="1" i="1" dirty="0">
                <a:latin typeface="Calibri" panose="020F0502020204030204" pitchFamily="34" charset="0"/>
                <a:ea typeface="微软雅黑" panose="020B0503020204020204" pitchFamily="34" charset="-122"/>
                <a:cs typeface="Calibri" panose="020F0502020204030204" pitchFamily="34" charset="0"/>
              </a:rPr>
              <a:t>AR model</a:t>
            </a:r>
            <a:r>
              <a:rPr lang="en-US" altLang="zh-CN" sz="2000" dirty="0">
                <a:latin typeface="Calibri" panose="020F0502020204030204" pitchFamily="34" charset="0"/>
                <a:ea typeface="微软雅黑" panose="020B0503020204020204" pitchFamily="34" charset="-122"/>
                <a:cs typeface="Calibri" panose="020F0502020204030204" pitchFamily="34" charset="0"/>
              </a:rPr>
              <a:t>.</a:t>
            </a:r>
          </a:p>
        </p:txBody>
      </p:sp>
      <p:sp>
        <p:nvSpPr>
          <p:cNvPr id="3" name="Rectangle 2">
            <a:extLst>
              <a:ext uri="{FF2B5EF4-FFF2-40B4-BE49-F238E27FC236}">
                <a16:creationId xmlns:a16="http://schemas.microsoft.com/office/drawing/2014/main" id="{3D111DCC-EE10-2042-ABCC-D848682918CE}"/>
              </a:ext>
            </a:extLst>
          </p:cNvPr>
          <p:cNvSpPr/>
          <p:nvPr/>
        </p:nvSpPr>
        <p:spPr>
          <a:xfrm>
            <a:off x="5300585" y="5382883"/>
            <a:ext cx="2001328" cy="89714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318827"/>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250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9454699" y="5014136"/>
            <a:ext cx="2103794" cy="1879135"/>
            <a:chOff x="8082800" y="1603669"/>
            <a:chExt cx="2213318" cy="1976964"/>
          </a:xfrm>
        </p:grpSpPr>
        <p:sp>
          <p:nvSpPr>
            <p:cNvPr id="12" name="Flowchart: Connector 19"/>
            <p:cNvSpPr/>
            <p:nvPr/>
          </p:nvSpPr>
          <p:spPr>
            <a:xfrm>
              <a:off x="8873356" y="1603669"/>
              <a:ext cx="673069" cy="673069"/>
            </a:xfrm>
            <a:prstGeom prst="flowChartConnector">
              <a:avLst/>
            </a:prstGeom>
            <a:solidFill>
              <a:schemeClr val="accent2"/>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nvGrpSpPr>
            <p:cNvPr id="14" name="Group 36"/>
            <p:cNvGrpSpPr/>
            <p:nvPr/>
          </p:nvGrpSpPr>
          <p:grpSpPr>
            <a:xfrm>
              <a:off x="8996535" y="1747954"/>
              <a:ext cx="385847" cy="374111"/>
              <a:chOff x="4411266" y="2303265"/>
              <a:chExt cx="325040" cy="315154"/>
            </a:xfrm>
            <a:solidFill>
              <a:schemeClr val="bg1"/>
            </a:solidFill>
          </p:grpSpPr>
          <p:sp>
            <p:nvSpPr>
              <p:cNvPr id="24" name="Freeform: Shape 37"/>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5" name="Freeform: Shape 38"/>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grpSp>
          <p:nvGrpSpPr>
            <p:cNvPr id="16" name="Group 43"/>
            <p:cNvGrpSpPr/>
            <p:nvPr/>
          </p:nvGrpSpPr>
          <p:grpSpPr>
            <a:xfrm>
              <a:off x="8082800" y="2357777"/>
              <a:ext cx="2213318" cy="1222856"/>
              <a:chOff x="6108435" y="2357777"/>
              <a:chExt cx="1678651" cy="1222856"/>
            </a:xfrm>
          </p:grpSpPr>
          <p:sp>
            <p:nvSpPr>
              <p:cNvPr id="20" name="Rectangle 44"/>
              <p:cNvSpPr/>
              <p:nvPr/>
            </p:nvSpPr>
            <p:spPr>
              <a:xfrm>
                <a:off x="6108435" y="2782593"/>
                <a:ext cx="1678651" cy="798040"/>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Squared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21" name="TextBox 45"/>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grpSp>
      <p:grpSp>
        <p:nvGrpSpPr>
          <p:cNvPr id="27" name="Group 1"/>
          <p:cNvGrpSpPr/>
          <p:nvPr/>
        </p:nvGrpSpPr>
        <p:grpSpPr>
          <a:xfrm>
            <a:off x="9186089" y="2608309"/>
            <a:ext cx="2718346" cy="1162342"/>
            <a:chOff x="5888176" y="2357777"/>
            <a:chExt cx="2169012" cy="1222856"/>
          </a:xfrm>
        </p:grpSpPr>
        <p:sp>
          <p:nvSpPr>
            <p:cNvPr id="49" name="Rectangle 13"/>
            <p:cNvSpPr/>
            <p:nvPr/>
          </p:nvSpPr>
          <p:spPr>
            <a:xfrm>
              <a:off x="5888176" y="2782592"/>
              <a:ext cx="2169012" cy="798041"/>
            </a:xfrm>
            <a:prstGeom prst="rect">
              <a:avLst/>
            </a:prstGeom>
          </p:spPr>
          <p:txBody>
            <a:bodyPr wrap="square" lIns="0" tIns="0" rIns="0" bIns="0">
              <a:normAutofit/>
            </a:bodyPr>
            <a:lstStyle/>
            <a:p>
              <a:r>
                <a:rPr lang="en-US" sz="1600" dirty="0">
                  <a:latin typeface="Calibri" panose="020F0502020204030204" pitchFamily="34" charset="0"/>
                  <a:cs typeface="Calibri" panose="020F0502020204030204" pitchFamily="34" charset="0"/>
                </a:rPr>
                <a:t>Mean Absolute Percentage Error</a:t>
              </a:r>
              <a:endParaRPr lang="en-US" sz="1100" dirty="0">
                <a:latin typeface="Calibri" panose="020F0502020204030204" pitchFamily="34" charset="0"/>
                <a:cs typeface="Calibri" panose="020F0502020204030204" pitchFamily="34" charset="0"/>
              </a:endParaRPr>
            </a:p>
          </p:txBody>
        </p:sp>
        <p:sp>
          <p:nvSpPr>
            <p:cNvPr id="50" name="TextBox 14"/>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MAPE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51" name="文本框 25">
            <a:extLst>
              <a:ext uri="{FF2B5EF4-FFF2-40B4-BE49-F238E27FC236}">
                <a16:creationId xmlns:a16="http://schemas.microsoft.com/office/drawing/2014/main" id="{647F4A63-5B6D-CC41-988F-DEBDB8944D58}"/>
              </a:ext>
            </a:extLst>
          </p:cNvPr>
          <p:cNvSpPr txBox="1"/>
          <p:nvPr/>
        </p:nvSpPr>
        <p:spPr>
          <a:xfrm>
            <a:off x="4892845" y="672158"/>
            <a:ext cx="2615139"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Moving Average</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28" name="Flowchart: Connector 17"/>
          <p:cNvSpPr/>
          <p:nvPr/>
        </p:nvSpPr>
        <p:spPr>
          <a:xfrm>
            <a:off x="10194152" y="1915539"/>
            <a:ext cx="639763" cy="639762"/>
          </a:xfrm>
          <a:prstGeom prst="flowChartConnector">
            <a:avLst/>
          </a:prstGeom>
          <a:solidFill>
            <a:schemeClr val="accent1"/>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9" name="Flowchart: Connector 18"/>
          <p:cNvSpPr/>
          <p:nvPr/>
        </p:nvSpPr>
        <p:spPr>
          <a:xfrm>
            <a:off x="10194152" y="3456577"/>
            <a:ext cx="639763" cy="639762"/>
          </a:xfrm>
          <a:prstGeom prst="flowChartConnector">
            <a:avLst/>
          </a:prstGeom>
          <a:solidFill>
            <a:schemeClr val="accent4"/>
          </a:solidFill>
          <a:ln w="12700" cap="flat" cmpd="sng" algn="ctr">
            <a:noFill/>
            <a:prstDash val="solid"/>
            <a:miter lim="800000"/>
          </a:ln>
          <a:effectLst/>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0" name="Group 21"/>
          <p:cNvGrpSpPr/>
          <p:nvPr/>
        </p:nvGrpSpPr>
        <p:grpSpPr>
          <a:xfrm>
            <a:off x="10374444" y="2079524"/>
            <a:ext cx="318385" cy="320416"/>
            <a:chOff x="3886200" y="3605213"/>
            <a:chExt cx="1243013" cy="1250950"/>
          </a:xfrm>
          <a:solidFill>
            <a:schemeClr val="bg1"/>
          </a:solidFill>
        </p:grpSpPr>
        <p:sp>
          <p:nvSpPr>
            <p:cNvPr id="35" name="Freeform: Shape 22"/>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6" name="Freeform: Shape 23"/>
            <p:cNvSpPr>
              <a:spLocks/>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7" name="Freeform: Shape 24"/>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8" name="Rectangle 25"/>
            <p:cNvSpPr>
              <a:spLocks/>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9" name="Rectangle 26"/>
            <p:cNvSpPr>
              <a:spLocks/>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0" name="Rectangle 27"/>
            <p:cNvSpPr>
              <a:spLocks/>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1" name="Rectangle 28"/>
            <p:cNvSpPr>
              <a:spLocks/>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2" name="Rectangle 29"/>
            <p:cNvSpPr>
              <a:spLocks/>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3" name="Rectangle 30"/>
            <p:cNvSpPr>
              <a:spLocks/>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4" name="Rectangle 31"/>
            <p:cNvSpPr>
              <a:spLocks/>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5" name="Rectangle 32"/>
            <p:cNvSpPr>
              <a:spLocks/>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6" name="Rectangle 33"/>
            <p:cNvSpPr>
              <a:spLocks/>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7" name="Rectangle 34"/>
            <p:cNvSpPr>
              <a:spLocks/>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8" name="Rectangle 35"/>
            <p:cNvSpPr>
              <a:spLocks/>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sp>
        <p:nvSpPr>
          <p:cNvPr id="31" name="Freeform: Shape 42"/>
          <p:cNvSpPr>
            <a:spLocks/>
          </p:cNvSpPr>
          <p:nvPr/>
        </p:nvSpPr>
        <p:spPr bwMode="auto">
          <a:xfrm flipH="1">
            <a:off x="10321207" y="3608053"/>
            <a:ext cx="381285" cy="334716"/>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2" name="Group 49"/>
          <p:cNvGrpSpPr/>
          <p:nvPr/>
        </p:nvGrpSpPr>
        <p:grpSpPr>
          <a:xfrm>
            <a:off x="9462137" y="4149347"/>
            <a:ext cx="2103794" cy="1162344"/>
            <a:chOff x="6108435" y="2357779"/>
            <a:chExt cx="1678651" cy="1222858"/>
          </a:xfrm>
        </p:grpSpPr>
        <p:sp>
          <p:nvSpPr>
            <p:cNvPr id="33" name="Rectangle 50"/>
            <p:cNvSpPr/>
            <p:nvPr/>
          </p:nvSpPr>
          <p:spPr>
            <a:xfrm>
              <a:off x="6108435" y="2782596"/>
              <a:ext cx="1678651" cy="798041"/>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Absolute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34" name="TextBox 51"/>
            <p:cNvSpPr txBox="1"/>
            <p:nvPr/>
          </p:nvSpPr>
          <p:spPr>
            <a:xfrm>
              <a:off x="6410891" y="2357779"/>
              <a:ext cx="1073739" cy="338537"/>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2" name="Rectangle 1">
            <a:extLst>
              <a:ext uri="{FF2B5EF4-FFF2-40B4-BE49-F238E27FC236}">
                <a16:creationId xmlns:a16="http://schemas.microsoft.com/office/drawing/2014/main" id="{F7C4C44A-A464-114D-A7CB-4CF41C9F7DA2}"/>
              </a:ext>
            </a:extLst>
          </p:cNvPr>
          <p:cNvSpPr/>
          <p:nvPr/>
        </p:nvSpPr>
        <p:spPr>
          <a:xfrm>
            <a:off x="696302" y="2111061"/>
            <a:ext cx="6096000" cy="1754326"/>
          </a:xfrm>
          <a:prstGeom prst="rect">
            <a:avLst/>
          </a:prstGeom>
        </p:spPr>
        <p:txBody>
          <a:bodyPr>
            <a:spAutoFit/>
          </a:bodyPr>
          <a:lstStyle/>
          <a:p>
            <a:r>
              <a:rPr lang="en-US" dirty="0"/>
              <a:t>Simple moving average of recent points</a:t>
            </a:r>
          </a:p>
          <a:p>
            <a:r>
              <a:rPr lang="en-US" dirty="0" err="1"/>
              <a:t>mt</a:t>
            </a:r>
            <a:r>
              <a:rPr lang="en-US" dirty="0"/>
              <a:t> = 1/3 </a:t>
            </a:r>
            <a:r>
              <a:rPr lang="en-US" dirty="0" err="1"/>
              <a:t>Yt</a:t>
            </a:r>
            <a:r>
              <a:rPr lang="en-US" dirty="0"/>
              <a:t> + 1/3 Yt-1 + 1/3 Yt-2 Weighted moving average</a:t>
            </a:r>
          </a:p>
          <a:p>
            <a:r>
              <a:rPr lang="en-US" dirty="0" err="1"/>
              <a:t>mt</a:t>
            </a:r>
            <a:r>
              <a:rPr lang="en-US" dirty="0"/>
              <a:t> = 1/2 </a:t>
            </a:r>
            <a:r>
              <a:rPr lang="en-US" dirty="0" err="1"/>
              <a:t>Yt</a:t>
            </a:r>
            <a:r>
              <a:rPr lang="en-US" dirty="0"/>
              <a:t> + 1/3 Yt-1 + 1/6 Yt-2 Exponentially weighted moving average</a:t>
            </a:r>
          </a:p>
          <a:p>
            <a:r>
              <a:rPr lang="en-US" dirty="0" err="1"/>
              <a:t>mt</a:t>
            </a:r>
            <a:r>
              <a:rPr lang="en-US" dirty="0"/>
              <a:t> = 1/2 </a:t>
            </a:r>
            <a:r>
              <a:rPr lang="en-US" dirty="0" err="1"/>
              <a:t>Yt</a:t>
            </a:r>
            <a:r>
              <a:rPr lang="en-US" dirty="0"/>
              <a:t> + 1/4 Yt-1 + 1/8 Yt-2 + . . . .</a:t>
            </a:r>
          </a:p>
        </p:txBody>
      </p:sp>
    </p:spTree>
    <p:extLst>
      <p:ext uri="{BB962C8B-B14F-4D97-AF65-F5344CB8AC3E}">
        <p14:creationId xmlns:p14="http://schemas.microsoft.com/office/powerpoint/2010/main" val="1553848161"/>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3"/>
          <p:cNvGrpSpPr/>
          <p:nvPr/>
        </p:nvGrpSpPr>
        <p:grpSpPr>
          <a:xfrm>
            <a:off x="9454699" y="5014136"/>
            <a:ext cx="2103794" cy="1879135"/>
            <a:chOff x="8082800" y="1603669"/>
            <a:chExt cx="2213318" cy="1976964"/>
          </a:xfrm>
        </p:grpSpPr>
        <p:sp>
          <p:nvSpPr>
            <p:cNvPr id="12" name="Flowchart: Connector 19"/>
            <p:cNvSpPr/>
            <p:nvPr/>
          </p:nvSpPr>
          <p:spPr>
            <a:xfrm>
              <a:off x="8873356" y="1603669"/>
              <a:ext cx="673069" cy="673069"/>
            </a:xfrm>
            <a:prstGeom prst="flowChartConnector">
              <a:avLst/>
            </a:prstGeom>
            <a:solidFill>
              <a:schemeClr val="accent2"/>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nvGrpSpPr>
            <p:cNvPr id="14" name="Group 36"/>
            <p:cNvGrpSpPr/>
            <p:nvPr/>
          </p:nvGrpSpPr>
          <p:grpSpPr>
            <a:xfrm>
              <a:off x="8996535" y="1747954"/>
              <a:ext cx="385847" cy="374111"/>
              <a:chOff x="4411266" y="2303265"/>
              <a:chExt cx="325040" cy="315154"/>
            </a:xfrm>
            <a:solidFill>
              <a:schemeClr val="bg1"/>
            </a:solidFill>
          </p:grpSpPr>
          <p:sp>
            <p:nvSpPr>
              <p:cNvPr id="24" name="Freeform: Shape 37"/>
              <p:cNvSpPr>
                <a:spLocks/>
              </p:cNvSpPr>
              <p:nvPr/>
            </p:nvSpPr>
            <p:spPr bwMode="auto">
              <a:xfrm>
                <a:off x="4411266" y="2336007"/>
                <a:ext cx="291108" cy="282412"/>
              </a:xfrm>
              <a:custGeom>
                <a:avLst/>
                <a:gdLst>
                  <a:gd name="T0" fmla="*/ 417 w 21600"/>
                  <a:gd name="T1" fmla="*/ 102 h 21600"/>
                  <a:gd name="T2" fmla="*/ 384 w 21600"/>
                  <a:gd name="T3" fmla="*/ 65 h 21600"/>
                  <a:gd name="T4" fmla="*/ 316 w 21600"/>
                  <a:gd name="T5" fmla="*/ 0 h 21600"/>
                  <a:gd name="T6" fmla="*/ 283 w 21600"/>
                  <a:gd name="T7" fmla="*/ 33 h 21600"/>
                  <a:gd name="T8" fmla="*/ 149 w 21600"/>
                  <a:gd name="T9" fmla="*/ 102 h 21600"/>
                  <a:gd name="T10" fmla="*/ 0 w 21600"/>
                  <a:gd name="T11" fmla="*/ 465 h 21600"/>
                  <a:gd name="T12" fmla="*/ 182 w 21600"/>
                  <a:gd name="T13" fmla="*/ 265 h 21600"/>
                  <a:gd name="T14" fmla="*/ 182 w 21600"/>
                  <a:gd name="T15" fmla="*/ 265 h 21600"/>
                  <a:gd name="T16" fmla="*/ 197 w 21600"/>
                  <a:gd name="T17" fmla="*/ 181 h 21600"/>
                  <a:gd name="T18" fmla="*/ 302 w 21600"/>
                  <a:gd name="T19" fmla="*/ 181 h 21600"/>
                  <a:gd name="T20" fmla="*/ 302 w 21600"/>
                  <a:gd name="T21" fmla="*/ 283 h 21600"/>
                  <a:gd name="T22" fmla="*/ 216 w 21600"/>
                  <a:gd name="T23" fmla="*/ 297 h 21600"/>
                  <a:gd name="T24" fmla="*/ 216 w 21600"/>
                  <a:gd name="T25" fmla="*/ 297 h 21600"/>
                  <a:gd name="T26" fmla="*/ 10 w 21600"/>
                  <a:gd name="T27" fmla="*/ 474 h 21600"/>
                  <a:gd name="T28" fmla="*/ 384 w 21600"/>
                  <a:gd name="T29" fmla="*/ 330 h 21600"/>
                  <a:gd name="T30" fmla="*/ 451 w 21600"/>
                  <a:gd name="T31" fmla="*/ 200 h 21600"/>
                  <a:gd name="T32" fmla="*/ 489 w 21600"/>
                  <a:gd name="T33" fmla="*/ 167 h 21600"/>
                  <a:gd name="T34" fmla="*/ 417 w 21600"/>
                  <a:gd name="T35" fmla="*/ 102 h 21600"/>
                  <a:gd name="T36" fmla="*/ 417 w 21600"/>
                  <a:gd name="T37" fmla="*/ 102 h 2160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1600" h="21600">
                    <a:moveTo>
                      <a:pt x="18424" y="4659"/>
                    </a:moveTo>
                    <a:cubicBezTo>
                      <a:pt x="16941" y="2965"/>
                      <a:pt x="16941" y="2965"/>
                      <a:pt x="16941" y="2965"/>
                    </a:cubicBezTo>
                    <a:cubicBezTo>
                      <a:pt x="13976" y="0"/>
                      <a:pt x="13976" y="0"/>
                      <a:pt x="13976" y="0"/>
                    </a:cubicBezTo>
                    <a:cubicBezTo>
                      <a:pt x="13976" y="0"/>
                      <a:pt x="13976" y="0"/>
                      <a:pt x="12494" y="1482"/>
                    </a:cubicBezTo>
                    <a:cubicBezTo>
                      <a:pt x="11012" y="2965"/>
                      <a:pt x="6565" y="4659"/>
                      <a:pt x="6565" y="4659"/>
                    </a:cubicBezTo>
                    <a:cubicBezTo>
                      <a:pt x="0" y="21176"/>
                      <a:pt x="0" y="21176"/>
                      <a:pt x="0" y="21176"/>
                    </a:cubicBezTo>
                    <a:cubicBezTo>
                      <a:pt x="8047" y="12071"/>
                      <a:pt x="8047" y="12071"/>
                      <a:pt x="8047" y="12071"/>
                    </a:cubicBezTo>
                    <a:cubicBezTo>
                      <a:pt x="7624" y="10800"/>
                      <a:pt x="7835" y="9318"/>
                      <a:pt x="8682" y="8259"/>
                    </a:cubicBezTo>
                    <a:cubicBezTo>
                      <a:pt x="9953" y="6988"/>
                      <a:pt x="12071" y="6988"/>
                      <a:pt x="13341" y="8259"/>
                    </a:cubicBezTo>
                    <a:cubicBezTo>
                      <a:pt x="14400" y="9529"/>
                      <a:pt x="14400" y="11647"/>
                      <a:pt x="13341" y="12918"/>
                    </a:cubicBezTo>
                    <a:cubicBezTo>
                      <a:pt x="12282" y="13765"/>
                      <a:pt x="10800" y="13976"/>
                      <a:pt x="9529" y="13553"/>
                    </a:cubicBezTo>
                    <a:cubicBezTo>
                      <a:pt x="424" y="21600"/>
                      <a:pt x="424" y="21600"/>
                      <a:pt x="424" y="21600"/>
                    </a:cubicBezTo>
                    <a:cubicBezTo>
                      <a:pt x="16941" y="15035"/>
                      <a:pt x="16941" y="15035"/>
                      <a:pt x="16941" y="15035"/>
                    </a:cubicBezTo>
                    <a:cubicBezTo>
                      <a:pt x="16941" y="15035"/>
                      <a:pt x="18424" y="10588"/>
                      <a:pt x="19906" y="9106"/>
                    </a:cubicBezTo>
                    <a:cubicBezTo>
                      <a:pt x="21600" y="7624"/>
                      <a:pt x="21600" y="7624"/>
                      <a:pt x="21600" y="7624"/>
                    </a:cubicBezTo>
                    <a:lnTo>
                      <a:pt x="18424" y="4659"/>
                    </a:lnTo>
                    <a:close/>
                    <a:moveTo>
                      <a:pt x="18424" y="4659"/>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5" name="Freeform: Shape 38"/>
              <p:cNvSpPr>
                <a:spLocks/>
              </p:cNvSpPr>
              <p:nvPr/>
            </p:nvSpPr>
            <p:spPr bwMode="auto">
              <a:xfrm>
                <a:off x="4619625" y="2303265"/>
                <a:ext cx="116681" cy="113109"/>
              </a:xfrm>
              <a:custGeom>
                <a:avLst/>
                <a:gdLst>
                  <a:gd name="T0" fmla="*/ 24 w 21600"/>
                  <a:gd name="T1" fmla="*/ 0 h 21600"/>
                  <a:gd name="T2" fmla="*/ 196 w 21600"/>
                  <a:gd name="T3" fmla="*/ 167 h 21600"/>
                  <a:gd name="T4" fmla="*/ 172 w 21600"/>
                  <a:gd name="T5" fmla="*/ 190 h 21600"/>
                  <a:gd name="T6" fmla="*/ 0 w 21600"/>
                  <a:gd name="T7" fmla="*/ 23 h 21600"/>
                  <a:gd name="T8" fmla="*/ 24 w 21600"/>
                  <a:gd name="T9" fmla="*/ 0 h 21600"/>
                  <a:gd name="T10" fmla="*/ 24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a:moveTo>
                      <a:pt x="2667" y="0"/>
                    </a:moveTo>
                    <a:lnTo>
                      <a:pt x="21600" y="18933"/>
                    </a:lnTo>
                    <a:lnTo>
                      <a:pt x="18933" y="21600"/>
                    </a:lnTo>
                    <a:lnTo>
                      <a:pt x="0" y="2667"/>
                    </a:lnTo>
                    <a:lnTo>
                      <a:pt x="2667" y="0"/>
                    </a:lnTo>
                    <a:close/>
                    <a:moveTo>
                      <a:pt x="2667" y="0"/>
                    </a:moveTo>
                  </a:path>
                </a:pathLst>
              </a:custGeom>
              <a:grpFill/>
              <a:ln>
                <a:noFill/>
              </a:ln>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grpSp>
          <p:nvGrpSpPr>
            <p:cNvPr id="16" name="Group 43"/>
            <p:cNvGrpSpPr/>
            <p:nvPr/>
          </p:nvGrpSpPr>
          <p:grpSpPr>
            <a:xfrm>
              <a:off x="8082800" y="2357777"/>
              <a:ext cx="2213318" cy="1222856"/>
              <a:chOff x="6108435" y="2357777"/>
              <a:chExt cx="1678651" cy="1222856"/>
            </a:xfrm>
          </p:grpSpPr>
          <p:sp>
            <p:nvSpPr>
              <p:cNvPr id="20" name="Rectangle 44"/>
              <p:cNvSpPr/>
              <p:nvPr/>
            </p:nvSpPr>
            <p:spPr>
              <a:xfrm>
                <a:off x="6108435" y="2782593"/>
                <a:ext cx="1678651" cy="798040"/>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Squared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21" name="TextBox 45"/>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grpSp>
      <p:grpSp>
        <p:nvGrpSpPr>
          <p:cNvPr id="27" name="Group 1"/>
          <p:cNvGrpSpPr/>
          <p:nvPr/>
        </p:nvGrpSpPr>
        <p:grpSpPr>
          <a:xfrm>
            <a:off x="9186089" y="2608309"/>
            <a:ext cx="2718346" cy="1162342"/>
            <a:chOff x="5888176" y="2357777"/>
            <a:chExt cx="2169012" cy="1222856"/>
          </a:xfrm>
        </p:grpSpPr>
        <p:sp>
          <p:nvSpPr>
            <p:cNvPr id="49" name="Rectangle 13"/>
            <p:cNvSpPr/>
            <p:nvPr/>
          </p:nvSpPr>
          <p:spPr>
            <a:xfrm>
              <a:off x="5888176" y="2782592"/>
              <a:ext cx="2169012" cy="798041"/>
            </a:xfrm>
            <a:prstGeom prst="rect">
              <a:avLst/>
            </a:prstGeom>
          </p:spPr>
          <p:txBody>
            <a:bodyPr wrap="square" lIns="0" tIns="0" rIns="0" bIns="0">
              <a:normAutofit/>
            </a:bodyPr>
            <a:lstStyle/>
            <a:p>
              <a:r>
                <a:rPr lang="en-US" sz="1600" dirty="0">
                  <a:latin typeface="Calibri" panose="020F0502020204030204" pitchFamily="34" charset="0"/>
                  <a:cs typeface="Calibri" panose="020F0502020204030204" pitchFamily="34" charset="0"/>
                </a:rPr>
                <a:t>Mean Absolute Percentage Error</a:t>
              </a:r>
              <a:endParaRPr lang="en-US" sz="1100" dirty="0">
                <a:latin typeface="Calibri" panose="020F0502020204030204" pitchFamily="34" charset="0"/>
                <a:cs typeface="Calibri" panose="020F0502020204030204" pitchFamily="34" charset="0"/>
              </a:endParaRPr>
            </a:p>
          </p:txBody>
        </p:sp>
        <p:sp>
          <p:nvSpPr>
            <p:cNvPr id="50" name="TextBox 14"/>
            <p:cNvSpPr txBox="1"/>
            <p:nvPr/>
          </p:nvSpPr>
          <p:spPr>
            <a:xfrm>
              <a:off x="6410891" y="2357777"/>
              <a:ext cx="1073739" cy="338536"/>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MAPE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51" name="文本框 25">
            <a:extLst>
              <a:ext uri="{FF2B5EF4-FFF2-40B4-BE49-F238E27FC236}">
                <a16:creationId xmlns:a16="http://schemas.microsoft.com/office/drawing/2014/main" id="{647F4A63-5B6D-CC41-988F-DEBDB8944D58}"/>
              </a:ext>
            </a:extLst>
          </p:cNvPr>
          <p:cNvSpPr txBox="1"/>
          <p:nvPr/>
        </p:nvSpPr>
        <p:spPr>
          <a:xfrm>
            <a:off x="4892845" y="672158"/>
            <a:ext cx="2615139" cy="523220"/>
          </a:xfrm>
          <a:prstGeom prst="rect">
            <a:avLst/>
          </a:prstGeom>
          <a:noFill/>
        </p:spPr>
        <p:txBody>
          <a:bodyPr wrap="none" rtlCol="0">
            <a:spAutoFit/>
          </a:bodyPr>
          <a:lstStyle/>
          <a:p>
            <a:r>
              <a:rPr kumimoji="1" lang="en-US" altLang="zh-CN" sz="2800" dirty="0">
                <a:solidFill>
                  <a:schemeClr val="bg1"/>
                </a:solidFill>
                <a:latin typeface="Calibri" panose="020F0502020204030204" pitchFamily="34" charset="0"/>
                <a:cs typeface="Calibri" panose="020F0502020204030204" pitchFamily="34" charset="0"/>
              </a:rPr>
              <a:t>Moving Average</a:t>
            </a:r>
            <a:endParaRPr kumimoji="1" lang="zh-CN" altLang="en-US" sz="2800" dirty="0">
              <a:solidFill>
                <a:schemeClr val="bg1"/>
              </a:solidFill>
              <a:latin typeface="Calibri" panose="020F0502020204030204" pitchFamily="34" charset="0"/>
              <a:cs typeface="Calibri" panose="020F0502020204030204" pitchFamily="34" charset="0"/>
            </a:endParaRPr>
          </a:p>
        </p:txBody>
      </p:sp>
      <p:sp>
        <p:nvSpPr>
          <p:cNvPr id="28" name="Flowchart: Connector 17"/>
          <p:cNvSpPr/>
          <p:nvPr/>
        </p:nvSpPr>
        <p:spPr>
          <a:xfrm>
            <a:off x="10194152" y="1915539"/>
            <a:ext cx="639763" cy="639762"/>
          </a:xfrm>
          <a:prstGeom prst="flowChartConnector">
            <a:avLst/>
          </a:prstGeom>
          <a:solidFill>
            <a:schemeClr val="accent1"/>
          </a:solidFill>
          <a:ln w="12700" cap="flat" cmpd="sng" algn="ctr">
            <a:noFill/>
            <a:prstDash val="solid"/>
            <a:miter lim="800000"/>
          </a:ln>
          <a:effec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29" name="Flowchart: Connector 18"/>
          <p:cNvSpPr/>
          <p:nvPr/>
        </p:nvSpPr>
        <p:spPr>
          <a:xfrm>
            <a:off x="10194152" y="3456577"/>
            <a:ext cx="639763" cy="639762"/>
          </a:xfrm>
          <a:prstGeom prst="flowChartConnector">
            <a:avLst/>
          </a:prstGeom>
          <a:solidFill>
            <a:schemeClr val="accent4"/>
          </a:solidFill>
          <a:ln w="12700" cap="flat" cmpd="sng" algn="ctr">
            <a:noFill/>
            <a:prstDash val="solid"/>
            <a:miter lim="800000"/>
          </a:ln>
          <a:effectLst/>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0" name="Group 21"/>
          <p:cNvGrpSpPr/>
          <p:nvPr/>
        </p:nvGrpSpPr>
        <p:grpSpPr>
          <a:xfrm>
            <a:off x="10374444" y="2079524"/>
            <a:ext cx="318385" cy="320416"/>
            <a:chOff x="3886200" y="3605213"/>
            <a:chExt cx="1243013" cy="1250950"/>
          </a:xfrm>
          <a:solidFill>
            <a:schemeClr val="bg1"/>
          </a:solidFill>
        </p:grpSpPr>
        <p:sp>
          <p:nvSpPr>
            <p:cNvPr id="35" name="Freeform: Shape 22"/>
            <p:cNvSpPr>
              <a:spLocks/>
            </p:cNvSpPr>
            <p:nvPr/>
          </p:nvSpPr>
          <p:spPr bwMode="auto">
            <a:xfrm>
              <a:off x="4732338"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5" y="70"/>
                    <a:pt x="46" y="60"/>
                    <a:pt x="46" y="47"/>
                  </a:cubicBezTo>
                  <a:cubicBezTo>
                    <a:pt x="46" y="23"/>
                    <a:pt x="46" y="23"/>
                    <a:pt x="46" y="23"/>
                  </a:cubicBezTo>
                  <a:cubicBezTo>
                    <a:pt x="46" y="10"/>
                    <a:pt x="35"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6" name="Freeform: Shape 23"/>
            <p:cNvSpPr>
              <a:spLocks/>
            </p:cNvSpPr>
            <p:nvPr/>
          </p:nvSpPr>
          <p:spPr bwMode="auto">
            <a:xfrm>
              <a:off x="3886200" y="3751263"/>
              <a:ext cx="1243013" cy="1104900"/>
            </a:xfrm>
            <a:custGeom>
              <a:avLst/>
              <a:gdLst>
                <a:gd name="T0" fmla="*/ 329 w 329"/>
                <a:gd name="T1" fmla="*/ 1 h 294"/>
                <a:gd name="T2" fmla="*/ 282 w 329"/>
                <a:gd name="T3" fmla="*/ 1 h 294"/>
                <a:gd name="T4" fmla="*/ 282 w 329"/>
                <a:gd name="T5" fmla="*/ 13 h 294"/>
                <a:gd name="T6" fmla="*/ 247 w 329"/>
                <a:gd name="T7" fmla="*/ 48 h 294"/>
                <a:gd name="T8" fmla="*/ 212 w 329"/>
                <a:gd name="T9" fmla="*/ 13 h 294"/>
                <a:gd name="T10" fmla="*/ 212 w 329"/>
                <a:gd name="T11" fmla="*/ 1 h 294"/>
                <a:gd name="T12" fmla="*/ 118 w 329"/>
                <a:gd name="T13" fmla="*/ 1 h 294"/>
                <a:gd name="T14" fmla="*/ 118 w 329"/>
                <a:gd name="T15" fmla="*/ 13 h 294"/>
                <a:gd name="T16" fmla="*/ 83 w 329"/>
                <a:gd name="T17" fmla="*/ 48 h 294"/>
                <a:gd name="T18" fmla="*/ 47 w 329"/>
                <a:gd name="T19" fmla="*/ 13 h 294"/>
                <a:gd name="T20" fmla="*/ 47 w 329"/>
                <a:gd name="T21" fmla="*/ 1 h 294"/>
                <a:gd name="T22" fmla="*/ 0 w 329"/>
                <a:gd name="T23" fmla="*/ 0 h 294"/>
                <a:gd name="T24" fmla="*/ 0 w 329"/>
                <a:gd name="T25" fmla="*/ 294 h 294"/>
                <a:gd name="T26" fmla="*/ 24 w 329"/>
                <a:gd name="T27" fmla="*/ 294 h 294"/>
                <a:gd name="T28" fmla="*/ 306 w 329"/>
                <a:gd name="T29" fmla="*/ 294 h 294"/>
                <a:gd name="T30" fmla="*/ 329 w 329"/>
                <a:gd name="T31" fmla="*/ 294 h 294"/>
                <a:gd name="T32" fmla="*/ 329 w 329"/>
                <a:gd name="T33" fmla="*/ 1 h 294"/>
                <a:gd name="T34" fmla="*/ 306 w 329"/>
                <a:gd name="T35" fmla="*/ 271 h 294"/>
                <a:gd name="T36" fmla="*/ 24 w 329"/>
                <a:gd name="T37" fmla="*/ 271 h 294"/>
                <a:gd name="T38" fmla="*/ 24 w 329"/>
                <a:gd name="T39" fmla="*/ 83 h 294"/>
                <a:gd name="T40" fmla="*/ 306 w 329"/>
                <a:gd name="T41" fmla="*/ 83 h 294"/>
                <a:gd name="T42" fmla="*/ 306 w 329"/>
                <a:gd name="T43" fmla="*/ 27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9" h="294">
                  <a:moveTo>
                    <a:pt x="329" y="1"/>
                  </a:moveTo>
                  <a:cubicBezTo>
                    <a:pt x="282" y="1"/>
                    <a:pt x="282" y="1"/>
                    <a:pt x="282" y="1"/>
                  </a:cubicBezTo>
                  <a:cubicBezTo>
                    <a:pt x="282" y="13"/>
                    <a:pt x="282" y="13"/>
                    <a:pt x="282" y="13"/>
                  </a:cubicBezTo>
                  <a:cubicBezTo>
                    <a:pt x="282" y="32"/>
                    <a:pt x="266" y="48"/>
                    <a:pt x="247" y="48"/>
                  </a:cubicBezTo>
                  <a:cubicBezTo>
                    <a:pt x="228" y="48"/>
                    <a:pt x="212" y="32"/>
                    <a:pt x="212" y="13"/>
                  </a:cubicBezTo>
                  <a:cubicBezTo>
                    <a:pt x="212" y="1"/>
                    <a:pt x="212" y="1"/>
                    <a:pt x="212" y="1"/>
                  </a:cubicBezTo>
                  <a:cubicBezTo>
                    <a:pt x="118" y="1"/>
                    <a:pt x="118" y="1"/>
                    <a:pt x="118" y="1"/>
                  </a:cubicBezTo>
                  <a:cubicBezTo>
                    <a:pt x="118" y="13"/>
                    <a:pt x="118" y="13"/>
                    <a:pt x="118" y="13"/>
                  </a:cubicBezTo>
                  <a:cubicBezTo>
                    <a:pt x="118" y="32"/>
                    <a:pt x="102" y="48"/>
                    <a:pt x="83" y="48"/>
                  </a:cubicBezTo>
                  <a:cubicBezTo>
                    <a:pt x="63" y="48"/>
                    <a:pt x="47" y="32"/>
                    <a:pt x="47" y="13"/>
                  </a:cubicBezTo>
                  <a:cubicBezTo>
                    <a:pt x="47" y="1"/>
                    <a:pt x="47" y="1"/>
                    <a:pt x="47" y="1"/>
                  </a:cubicBezTo>
                  <a:cubicBezTo>
                    <a:pt x="0" y="0"/>
                    <a:pt x="0" y="0"/>
                    <a:pt x="0" y="0"/>
                  </a:cubicBezTo>
                  <a:cubicBezTo>
                    <a:pt x="0" y="294"/>
                    <a:pt x="0" y="294"/>
                    <a:pt x="0" y="294"/>
                  </a:cubicBezTo>
                  <a:cubicBezTo>
                    <a:pt x="24" y="294"/>
                    <a:pt x="24" y="294"/>
                    <a:pt x="24" y="294"/>
                  </a:cubicBezTo>
                  <a:cubicBezTo>
                    <a:pt x="306" y="294"/>
                    <a:pt x="306" y="294"/>
                    <a:pt x="306" y="294"/>
                  </a:cubicBezTo>
                  <a:cubicBezTo>
                    <a:pt x="329" y="294"/>
                    <a:pt x="329" y="294"/>
                    <a:pt x="329" y="294"/>
                  </a:cubicBezTo>
                  <a:lnTo>
                    <a:pt x="329" y="1"/>
                  </a:lnTo>
                  <a:close/>
                  <a:moveTo>
                    <a:pt x="306" y="271"/>
                  </a:moveTo>
                  <a:cubicBezTo>
                    <a:pt x="24" y="271"/>
                    <a:pt x="24" y="271"/>
                    <a:pt x="24" y="271"/>
                  </a:cubicBezTo>
                  <a:cubicBezTo>
                    <a:pt x="24" y="83"/>
                    <a:pt x="24" y="83"/>
                    <a:pt x="24" y="83"/>
                  </a:cubicBezTo>
                  <a:cubicBezTo>
                    <a:pt x="306" y="83"/>
                    <a:pt x="306" y="83"/>
                    <a:pt x="306" y="83"/>
                  </a:cubicBezTo>
                  <a:lnTo>
                    <a:pt x="306" y="27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7" name="Freeform: Shape 24"/>
            <p:cNvSpPr>
              <a:spLocks/>
            </p:cNvSpPr>
            <p:nvPr/>
          </p:nvSpPr>
          <p:spPr bwMode="auto">
            <a:xfrm>
              <a:off x="4108450" y="3605213"/>
              <a:ext cx="174625" cy="263525"/>
            </a:xfrm>
            <a:custGeom>
              <a:avLst/>
              <a:gdLst>
                <a:gd name="T0" fmla="*/ 23 w 46"/>
                <a:gd name="T1" fmla="*/ 70 h 70"/>
                <a:gd name="T2" fmla="*/ 46 w 46"/>
                <a:gd name="T3" fmla="*/ 47 h 70"/>
                <a:gd name="T4" fmla="*/ 46 w 46"/>
                <a:gd name="T5" fmla="*/ 23 h 70"/>
                <a:gd name="T6" fmla="*/ 23 w 46"/>
                <a:gd name="T7" fmla="*/ 0 h 70"/>
                <a:gd name="T8" fmla="*/ 0 w 46"/>
                <a:gd name="T9" fmla="*/ 23 h 70"/>
                <a:gd name="T10" fmla="*/ 0 w 46"/>
                <a:gd name="T11" fmla="*/ 47 h 70"/>
                <a:gd name="T12" fmla="*/ 23 w 46"/>
                <a:gd name="T13" fmla="*/ 70 h 70"/>
              </a:gdLst>
              <a:ahLst/>
              <a:cxnLst>
                <a:cxn ang="0">
                  <a:pos x="T0" y="T1"/>
                </a:cxn>
                <a:cxn ang="0">
                  <a:pos x="T2" y="T3"/>
                </a:cxn>
                <a:cxn ang="0">
                  <a:pos x="T4" y="T5"/>
                </a:cxn>
                <a:cxn ang="0">
                  <a:pos x="T6" y="T7"/>
                </a:cxn>
                <a:cxn ang="0">
                  <a:pos x="T8" y="T9"/>
                </a:cxn>
                <a:cxn ang="0">
                  <a:pos x="T10" y="T11"/>
                </a:cxn>
                <a:cxn ang="0">
                  <a:pos x="T12" y="T13"/>
                </a:cxn>
              </a:cxnLst>
              <a:rect l="0" t="0" r="r" b="b"/>
              <a:pathLst>
                <a:path w="46" h="70">
                  <a:moveTo>
                    <a:pt x="23" y="70"/>
                  </a:moveTo>
                  <a:cubicBezTo>
                    <a:pt x="36" y="70"/>
                    <a:pt x="46" y="60"/>
                    <a:pt x="46" y="47"/>
                  </a:cubicBezTo>
                  <a:cubicBezTo>
                    <a:pt x="46" y="23"/>
                    <a:pt x="46" y="23"/>
                    <a:pt x="46" y="23"/>
                  </a:cubicBezTo>
                  <a:cubicBezTo>
                    <a:pt x="46" y="10"/>
                    <a:pt x="36" y="0"/>
                    <a:pt x="23" y="0"/>
                  </a:cubicBezTo>
                  <a:cubicBezTo>
                    <a:pt x="10" y="0"/>
                    <a:pt x="0" y="10"/>
                    <a:pt x="0" y="23"/>
                  </a:cubicBezTo>
                  <a:cubicBezTo>
                    <a:pt x="0" y="47"/>
                    <a:pt x="0" y="47"/>
                    <a:pt x="0" y="47"/>
                  </a:cubicBezTo>
                  <a:cubicBezTo>
                    <a:pt x="0" y="60"/>
                    <a:pt x="10" y="70"/>
                    <a:pt x="23"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8" name="Rectangle 25"/>
            <p:cNvSpPr>
              <a:spLocks/>
            </p:cNvSpPr>
            <p:nvPr/>
          </p:nvSpPr>
          <p:spPr bwMode="auto">
            <a:xfrm>
              <a:off x="4332288"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39" name="Rectangle 26"/>
            <p:cNvSpPr>
              <a:spLocks/>
            </p:cNvSpPr>
            <p:nvPr/>
          </p:nvSpPr>
          <p:spPr bwMode="auto">
            <a:xfrm>
              <a:off x="4559300"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0" name="Rectangle 27"/>
            <p:cNvSpPr>
              <a:spLocks/>
            </p:cNvSpPr>
            <p:nvPr/>
          </p:nvSpPr>
          <p:spPr bwMode="auto">
            <a:xfrm>
              <a:off x="4767263" y="4157663"/>
              <a:ext cx="139700" cy="1238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1" name="Rectangle 28"/>
            <p:cNvSpPr>
              <a:spLocks/>
            </p:cNvSpPr>
            <p:nvPr/>
          </p:nvSpPr>
          <p:spPr bwMode="auto">
            <a:xfrm>
              <a:off x="4332288"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2" name="Rectangle 29"/>
            <p:cNvSpPr>
              <a:spLocks/>
            </p:cNvSpPr>
            <p:nvPr/>
          </p:nvSpPr>
          <p:spPr bwMode="auto">
            <a:xfrm>
              <a:off x="4559300"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3" name="Rectangle 30"/>
            <p:cNvSpPr>
              <a:spLocks/>
            </p:cNvSpPr>
            <p:nvPr/>
          </p:nvSpPr>
          <p:spPr bwMode="auto">
            <a:xfrm>
              <a:off x="4767263" y="4364038"/>
              <a:ext cx="13970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4" name="Rectangle 31"/>
            <p:cNvSpPr>
              <a:spLocks/>
            </p:cNvSpPr>
            <p:nvPr/>
          </p:nvSpPr>
          <p:spPr bwMode="auto">
            <a:xfrm>
              <a:off x="4332288"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5" name="Rectangle 32"/>
            <p:cNvSpPr>
              <a:spLocks/>
            </p:cNvSpPr>
            <p:nvPr/>
          </p:nvSpPr>
          <p:spPr bwMode="auto">
            <a:xfrm>
              <a:off x="4108450" y="4364038"/>
              <a:ext cx="141288"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6" name="Rectangle 33"/>
            <p:cNvSpPr>
              <a:spLocks/>
            </p:cNvSpPr>
            <p:nvPr/>
          </p:nvSpPr>
          <p:spPr bwMode="auto">
            <a:xfrm>
              <a:off x="4108450" y="4570413"/>
              <a:ext cx="141288"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7" name="Rectangle 34"/>
            <p:cNvSpPr>
              <a:spLocks/>
            </p:cNvSpPr>
            <p:nvPr/>
          </p:nvSpPr>
          <p:spPr bwMode="auto">
            <a:xfrm>
              <a:off x="4559300"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sp>
          <p:nvSpPr>
            <p:cNvPr id="48" name="Rectangle 35"/>
            <p:cNvSpPr>
              <a:spLocks/>
            </p:cNvSpPr>
            <p:nvPr/>
          </p:nvSpPr>
          <p:spPr bwMode="auto">
            <a:xfrm>
              <a:off x="4767263" y="4570413"/>
              <a:ext cx="139700" cy="1254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sz="1400">
                <a:latin typeface="Calibri" panose="020F0502020204030204" pitchFamily="34" charset="0"/>
                <a:ea typeface="微软雅黑" panose="020B0503020204020204" pitchFamily="34" charset="-122"/>
                <a:cs typeface="Calibri" panose="020F0502020204030204" pitchFamily="34" charset="0"/>
              </a:endParaRPr>
            </a:p>
          </p:txBody>
        </p:sp>
      </p:grpSp>
      <p:sp>
        <p:nvSpPr>
          <p:cNvPr id="31" name="Freeform: Shape 42"/>
          <p:cNvSpPr>
            <a:spLocks/>
          </p:cNvSpPr>
          <p:nvPr/>
        </p:nvSpPr>
        <p:spPr bwMode="auto">
          <a:xfrm flipH="1">
            <a:off x="10321207" y="3608053"/>
            <a:ext cx="381285" cy="334716"/>
          </a:xfrm>
          <a:custGeom>
            <a:avLst/>
            <a:gdLst>
              <a:gd name="T0" fmla="*/ 110 w 111"/>
              <a:gd name="T1" fmla="*/ 13 h 97"/>
              <a:gd name="T2" fmla="*/ 101 w 111"/>
              <a:gd name="T3" fmla="*/ 3 h 97"/>
              <a:gd name="T4" fmla="*/ 96 w 111"/>
              <a:gd name="T5" fmla="*/ 3 h 97"/>
              <a:gd name="T6" fmla="*/ 95 w 111"/>
              <a:gd name="T7" fmla="*/ 5 h 97"/>
              <a:gd name="T8" fmla="*/ 92 w 111"/>
              <a:gd name="T9" fmla="*/ 6 h 97"/>
              <a:gd name="T10" fmla="*/ 92 w 111"/>
              <a:gd name="T11" fmla="*/ 6 h 97"/>
              <a:gd name="T12" fmla="*/ 67 w 111"/>
              <a:gd name="T13" fmla="*/ 32 h 97"/>
              <a:gd name="T14" fmla="*/ 66 w 111"/>
              <a:gd name="T15" fmla="*/ 37 h 97"/>
              <a:gd name="T16" fmla="*/ 68 w 111"/>
              <a:gd name="T17" fmla="*/ 41 h 97"/>
              <a:gd name="T18" fmla="*/ 68 w 111"/>
              <a:gd name="T19" fmla="*/ 41 h 97"/>
              <a:gd name="T20" fmla="*/ 69 w 111"/>
              <a:gd name="T21" fmla="*/ 41 h 97"/>
              <a:gd name="T22" fmla="*/ 63 w 111"/>
              <a:gd name="T23" fmla="*/ 46 h 97"/>
              <a:gd name="T24" fmla="*/ 45 w 111"/>
              <a:gd name="T25" fmla="*/ 28 h 97"/>
              <a:gd name="T26" fmla="*/ 39 w 111"/>
              <a:gd name="T27" fmla="*/ 7 h 97"/>
              <a:gd name="T28" fmla="*/ 18 w 111"/>
              <a:gd name="T29" fmla="*/ 1 h 97"/>
              <a:gd name="T30" fmla="*/ 30 w 111"/>
              <a:gd name="T31" fmla="*/ 14 h 97"/>
              <a:gd name="T32" fmla="*/ 27 w 111"/>
              <a:gd name="T33" fmla="*/ 26 h 97"/>
              <a:gd name="T34" fmla="*/ 15 w 111"/>
              <a:gd name="T35" fmla="*/ 29 h 97"/>
              <a:gd name="T36" fmla="*/ 3 w 111"/>
              <a:gd name="T37" fmla="*/ 17 h 97"/>
              <a:gd name="T38" fmla="*/ 9 w 111"/>
              <a:gd name="T39" fmla="*/ 37 h 97"/>
              <a:gd name="T40" fmla="*/ 31 w 111"/>
              <a:gd name="T41" fmla="*/ 43 h 97"/>
              <a:gd name="T42" fmla="*/ 31 w 111"/>
              <a:gd name="T43" fmla="*/ 43 h 97"/>
              <a:gd name="T44" fmla="*/ 48 w 111"/>
              <a:gd name="T45" fmla="*/ 60 h 97"/>
              <a:gd name="T46" fmla="*/ 32 w 111"/>
              <a:gd name="T47" fmla="*/ 78 h 97"/>
              <a:gd name="T48" fmla="*/ 31 w 111"/>
              <a:gd name="T49" fmla="*/ 77 h 97"/>
              <a:gd name="T50" fmla="*/ 26 w 111"/>
              <a:gd name="T51" fmla="*/ 80 h 97"/>
              <a:gd name="T52" fmla="*/ 18 w 111"/>
              <a:gd name="T53" fmla="*/ 93 h 97"/>
              <a:gd name="T54" fmla="*/ 20 w 111"/>
              <a:gd name="T55" fmla="*/ 95 h 97"/>
              <a:gd name="T56" fmla="*/ 33 w 111"/>
              <a:gd name="T57" fmla="*/ 87 h 97"/>
              <a:gd name="T58" fmla="*/ 37 w 111"/>
              <a:gd name="T59" fmla="*/ 83 h 97"/>
              <a:gd name="T60" fmla="*/ 35 w 111"/>
              <a:gd name="T61" fmla="*/ 82 h 97"/>
              <a:gd name="T62" fmla="*/ 53 w 111"/>
              <a:gd name="T63" fmla="*/ 64 h 97"/>
              <a:gd name="T64" fmla="*/ 82 w 111"/>
              <a:gd name="T65" fmla="*/ 93 h 97"/>
              <a:gd name="T66" fmla="*/ 89 w 111"/>
              <a:gd name="T67" fmla="*/ 97 h 97"/>
              <a:gd name="T68" fmla="*/ 96 w 111"/>
              <a:gd name="T69" fmla="*/ 93 h 97"/>
              <a:gd name="T70" fmla="*/ 96 w 111"/>
              <a:gd name="T71" fmla="*/ 79 h 97"/>
              <a:gd name="T72" fmla="*/ 67 w 111"/>
              <a:gd name="T73" fmla="*/ 50 h 97"/>
              <a:gd name="T74" fmla="*/ 72 w 111"/>
              <a:gd name="T75" fmla="*/ 45 h 97"/>
              <a:gd name="T76" fmla="*/ 75 w 111"/>
              <a:gd name="T77" fmla="*/ 47 h 97"/>
              <a:gd name="T78" fmla="*/ 82 w 111"/>
              <a:gd name="T79" fmla="*/ 46 h 97"/>
              <a:gd name="T80" fmla="*/ 106 w 111"/>
              <a:gd name="T81" fmla="*/ 21 h 97"/>
              <a:gd name="T82" fmla="*/ 106 w 111"/>
              <a:gd name="T83" fmla="*/ 20 h 97"/>
              <a:gd name="T84" fmla="*/ 106 w 111"/>
              <a:gd name="T85" fmla="*/ 20 h 97"/>
              <a:gd name="T86" fmla="*/ 107 w 111"/>
              <a:gd name="T87" fmla="*/ 18 h 97"/>
              <a:gd name="T88" fmla="*/ 110 w 111"/>
              <a:gd name="T89" fmla="*/ 18 h 97"/>
              <a:gd name="T90" fmla="*/ 110 w 111"/>
              <a:gd name="T91" fmla="*/ 13 h 97"/>
              <a:gd name="T92" fmla="*/ 90 w 111"/>
              <a:gd name="T93" fmla="*/ 84 h 97"/>
              <a:gd name="T94" fmla="*/ 94 w 111"/>
              <a:gd name="T95" fmla="*/ 87 h 97"/>
              <a:gd name="T96" fmla="*/ 90 w 111"/>
              <a:gd name="T97" fmla="*/ 92 h 97"/>
              <a:gd name="T98" fmla="*/ 86 w 111"/>
              <a:gd name="T99" fmla="*/ 87 h 97"/>
              <a:gd name="T100" fmla="*/ 90 w 111"/>
              <a:gd name="T101" fmla="*/ 84 h 97"/>
              <a:gd name="T102" fmla="*/ 76 w 111"/>
              <a:gd name="T103" fmla="*/ 32 h 97"/>
              <a:gd name="T104" fmla="*/ 74 w 111"/>
              <a:gd name="T105" fmla="*/ 31 h 97"/>
              <a:gd name="T106" fmla="*/ 93 w 111"/>
              <a:gd name="T107" fmla="*/ 13 h 97"/>
              <a:gd name="T108" fmla="*/ 95 w 111"/>
              <a:gd name="T109" fmla="*/ 14 h 97"/>
              <a:gd name="T110" fmla="*/ 76 w 111"/>
              <a:gd name="T111" fmla="*/ 32 h 97"/>
              <a:gd name="T112" fmla="*/ 76 w 111"/>
              <a:gd name="T113" fmla="*/ 32 h 97"/>
              <a:gd name="T114" fmla="*/ 82 w 111"/>
              <a:gd name="T115" fmla="*/ 39 h 97"/>
              <a:gd name="T116" fmla="*/ 80 w 111"/>
              <a:gd name="T117" fmla="*/ 37 h 97"/>
              <a:gd name="T118" fmla="*/ 99 w 111"/>
              <a:gd name="T119" fmla="*/ 18 h 97"/>
              <a:gd name="T120" fmla="*/ 101 w 111"/>
              <a:gd name="T121" fmla="*/ 20 h 97"/>
              <a:gd name="T122" fmla="*/ 82 w 111"/>
              <a:gd name="T123" fmla="*/ 39 h 97"/>
              <a:gd name="T124" fmla="*/ 82 w 111"/>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1" h="97">
                <a:moveTo>
                  <a:pt x="110" y="13"/>
                </a:moveTo>
                <a:cubicBezTo>
                  <a:pt x="101" y="3"/>
                  <a:pt x="101" y="3"/>
                  <a:pt x="101" y="3"/>
                </a:cubicBezTo>
                <a:cubicBezTo>
                  <a:pt x="99" y="1"/>
                  <a:pt x="97" y="1"/>
                  <a:pt x="96" y="3"/>
                </a:cubicBezTo>
                <a:cubicBezTo>
                  <a:pt x="95" y="4"/>
                  <a:pt x="95" y="4"/>
                  <a:pt x="95" y="5"/>
                </a:cubicBezTo>
                <a:cubicBezTo>
                  <a:pt x="94" y="5"/>
                  <a:pt x="93" y="6"/>
                  <a:pt x="92" y="6"/>
                </a:cubicBezTo>
                <a:cubicBezTo>
                  <a:pt x="92" y="6"/>
                  <a:pt x="92" y="6"/>
                  <a:pt x="92" y="6"/>
                </a:cubicBezTo>
                <a:cubicBezTo>
                  <a:pt x="67" y="32"/>
                  <a:pt x="67" y="32"/>
                  <a:pt x="67" y="32"/>
                </a:cubicBezTo>
                <a:cubicBezTo>
                  <a:pt x="67" y="33"/>
                  <a:pt x="67" y="36"/>
                  <a:pt x="66" y="37"/>
                </a:cubicBezTo>
                <a:cubicBezTo>
                  <a:pt x="68" y="41"/>
                  <a:pt x="68" y="41"/>
                  <a:pt x="68" y="41"/>
                </a:cubicBezTo>
                <a:cubicBezTo>
                  <a:pt x="68" y="41"/>
                  <a:pt x="68" y="41"/>
                  <a:pt x="68" y="41"/>
                </a:cubicBezTo>
                <a:cubicBezTo>
                  <a:pt x="69" y="41"/>
                  <a:pt x="69" y="41"/>
                  <a:pt x="69" y="41"/>
                </a:cubicBezTo>
                <a:cubicBezTo>
                  <a:pt x="63" y="46"/>
                  <a:pt x="63" y="46"/>
                  <a:pt x="63" y="46"/>
                </a:cubicBezTo>
                <a:cubicBezTo>
                  <a:pt x="45" y="28"/>
                  <a:pt x="45" y="28"/>
                  <a:pt x="45" y="28"/>
                </a:cubicBezTo>
                <a:cubicBezTo>
                  <a:pt x="47" y="21"/>
                  <a:pt x="45" y="13"/>
                  <a:pt x="39" y="7"/>
                </a:cubicBezTo>
                <a:cubicBezTo>
                  <a:pt x="34" y="1"/>
                  <a:pt x="25" y="0"/>
                  <a:pt x="18" y="1"/>
                </a:cubicBezTo>
                <a:cubicBezTo>
                  <a:pt x="30" y="14"/>
                  <a:pt x="30" y="14"/>
                  <a:pt x="30" y="14"/>
                </a:cubicBezTo>
                <a:cubicBezTo>
                  <a:pt x="27" y="26"/>
                  <a:pt x="27" y="26"/>
                  <a:pt x="27" y="26"/>
                </a:cubicBezTo>
                <a:cubicBezTo>
                  <a:pt x="15" y="29"/>
                  <a:pt x="15" y="29"/>
                  <a:pt x="15" y="29"/>
                </a:cubicBezTo>
                <a:cubicBezTo>
                  <a:pt x="3" y="17"/>
                  <a:pt x="3" y="17"/>
                  <a:pt x="3" y="17"/>
                </a:cubicBezTo>
                <a:cubicBezTo>
                  <a:pt x="0" y="23"/>
                  <a:pt x="3" y="32"/>
                  <a:pt x="9" y="37"/>
                </a:cubicBezTo>
                <a:cubicBezTo>
                  <a:pt x="14" y="43"/>
                  <a:pt x="23" y="46"/>
                  <a:pt x="31" y="43"/>
                </a:cubicBezTo>
                <a:cubicBezTo>
                  <a:pt x="31" y="43"/>
                  <a:pt x="31" y="43"/>
                  <a:pt x="31" y="43"/>
                </a:cubicBezTo>
                <a:cubicBezTo>
                  <a:pt x="48" y="60"/>
                  <a:pt x="48" y="60"/>
                  <a:pt x="48" y="60"/>
                </a:cubicBezTo>
                <a:cubicBezTo>
                  <a:pt x="32" y="78"/>
                  <a:pt x="32" y="78"/>
                  <a:pt x="32" y="78"/>
                </a:cubicBezTo>
                <a:cubicBezTo>
                  <a:pt x="31" y="77"/>
                  <a:pt x="31" y="77"/>
                  <a:pt x="31" y="77"/>
                </a:cubicBezTo>
                <a:cubicBezTo>
                  <a:pt x="26" y="80"/>
                  <a:pt x="26" y="80"/>
                  <a:pt x="26" y="80"/>
                </a:cubicBezTo>
                <a:cubicBezTo>
                  <a:pt x="18" y="93"/>
                  <a:pt x="18" y="93"/>
                  <a:pt x="18" y="93"/>
                </a:cubicBezTo>
                <a:cubicBezTo>
                  <a:pt x="20" y="95"/>
                  <a:pt x="20" y="95"/>
                  <a:pt x="20" y="95"/>
                </a:cubicBezTo>
                <a:cubicBezTo>
                  <a:pt x="33" y="87"/>
                  <a:pt x="33" y="87"/>
                  <a:pt x="33" y="87"/>
                </a:cubicBezTo>
                <a:cubicBezTo>
                  <a:pt x="37" y="83"/>
                  <a:pt x="37" y="83"/>
                  <a:pt x="37" y="83"/>
                </a:cubicBezTo>
                <a:cubicBezTo>
                  <a:pt x="35" y="82"/>
                  <a:pt x="35" y="82"/>
                  <a:pt x="35" y="82"/>
                </a:cubicBezTo>
                <a:cubicBezTo>
                  <a:pt x="53" y="64"/>
                  <a:pt x="53" y="64"/>
                  <a:pt x="53" y="64"/>
                </a:cubicBezTo>
                <a:cubicBezTo>
                  <a:pt x="82" y="93"/>
                  <a:pt x="82" y="93"/>
                  <a:pt x="82" y="93"/>
                </a:cubicBezTo>
                <a:cubicBezTo>
                  <a:pt x="84" y="96"/>
                  <a:pt x="86" y="97"/>
                  <a:pt x="89" y="97"/>
                </a:cubicBezTo>
                <a:cubicBezTo>
                  <a:pt x="91" y="97"/>
                  <a:pt x="94" y="96"/>
                  <a:pt x="96" y="93"/>
                </a:cubicBezTo>
                <a:cubicBezTo>
                  <a:pt x="101" y="89"/>
                  <a:pt x="101" y="83"/>
                  <a:pt x="96" y="79"/>
                </a:cubicBezTo>
                <a:cubicBezTo>
                  <a:pt x="67" y="50"/>
                  <a:pt x="67" y="50"/>
                  <a:pt x="67" y="50"/>
                </a:cubicBezTo>
                <a:cubicBezTo>
                  <a:pt x="72" y="45"/>
                  <a:pt x="72" y="45"/>
                  <a:pt x="72" y="45"/>
                </a:cubicBezTo>
                <a:cubicBezTo>
                  <a:pt x="75" y="47"/>
                  <a:pt x="75" y="47"/>
                  <a:pt x="75" y="47"/>
                </a:cubicBezTo>
                <a:cubicBezTo>
                  <a:pt x="77" y="46"/>
                  <a:pt x="79" y="46"/>
                  <a:pt x="82" y="46"/>
                </a:cubicBezTo>
                <a:cubicBezTo>
                  <a:pt x="106" y="21"/>
                  <a:pt x="106" y="21"/>
                  <a:pt x="106" y="21"/>
                </a:cubicBezTo>
                <a:cubicBezTo>
                  <a:pt x="106" y="20"/>
                  <a:pt x="106" y="20"/>
                  <a:pt x="106" y="20"/>
                </a:cubicBezTo>
                <a:cubicBezTo>
                  <a:pt x="106" y="20"/>
                  <a:pt x="106" y="20"/>
                  <a:pt x="106" y="20"/>
                </a:cubicBezTo>
                <a:cubicBezTo>
                  <a:pt x="107" y="19"/>
                  <a:pt x="107" y="19"/>
                  <a:pt x="107" y="18"/>
                </a:cubicBezTo>
                <a:cubicBezTo>
                  <a:pt x="109" y="18"/>
                  <a:pt x="110" y="18"/>
                  <a:pt x="110" y="18"/>
                </a:cubicBezTo>
                <a:cubicBezTo>
                  <a:pt x="111" y="16"/>
                  <a:pt x="111" y="14"/>
                  <a:pt x="110" y="13"/>
                </a:cubicBezTo>
                <a:close/>
                <a:moveTo>
                  <a:pt x="90" y="84"/>
                </a:moveTo>
                <a:cubicBezTo>
                  <a:pt x="92" y="84"/>
                  <a:pt x="94" y="86"/>
                  <a:pt x="94" y="87"/>
                </a:cubicBezTo>
                <a:cubicBezTo>
                  <a:pt x="94" y="90"/>
                  <a:pt x="92" y="92"/>
                  <a:pt x="90" y="92"/>
                </a:cubicBezTo>
                <a:cubicBezTo>
                  <a:pt x="87" y="92"/>
                  <a:pt x="86" y="90"/>
                  <a:pt x="86" y="87"/>
                </a:cubicBezTo>
                <a:cubicBezTo>
                  <a:pt x="86" y="86"/>
                  <a:pt x="87" y="84"/>
                  <a:pt x="90" y="84"/>
                </a:cubicBezTo>
                <a:close/>
                <a:moveTo>
                  <a:pt x="76" y="32"/>
                </a:moveTo>
                <a:cubicBezTo>
                  <a:pt x="74" y="31"/>
                  <a:pt x="74" y="31"/>
                  <a:pt x="74" y="31"/>
                </a:cubicBezTo>
                <a:cubicBezTo>
                  <a:pt x="93" y="13"/>
                  <a:pt x="93" y="13"/>
                  <a:pt x="93" y="13"/>
                </a:cubicBezTo>
                <a:cubicBezTo>
                  <a:pt x="95" y="14"/>
                  <a:pt x="95" y="14"/>
                  <a:pt x="95" y="14"/>
                </a:cubicBezTo>
                <a:cubicBezTo>
                  <a:pt x="76" y="32"/>
                  <a:pt x="76" y="32"/>
                  <a:pt x="76" y="32"/>
                </a:cubicBezTo>
                <a:cubicBezTo>
                  <a:pt x="76" y="32"/>
                  <a:pt x="76" y="32"/>
                  <a:pt x="76" y="32"/>
                </a:cubicBezTo>
                <a:close/>
                <a:moveTo>
                  <a:pt x="82" y="39"/>
                </a:moveTo>
                <a:cubicBezTo>
                  <a:pt x="80" y="37"/>
                  <a:pt x="80" y="37"/>
                  <a:pt x="80" y="37"/>
                </a:cubicBezTo>
                <a:cubicBezTo>
                  <a:pt x="99" y="18"/>
                  <a:pt x="99" y="18"/>
                  <a:pt x="99" y="18"/>
                </a:cubicBezTo>
                <a:cubicBezTo>
                  <a:pt x="101" y="20"/>
                  <a:pt x="101" y="20"/>
                  <a:pt x="101" y="20"/>
                </a:cubicBezTo>
                <a:cubicBezTo>
                  <a:pt x="82" y="39"/>
                  <a:pt x="82" y="39"/>
                  <a:pt x="82" y="39"/>
                </a:cubicBezTo>
                <a:cubicBezTo>
                  <a:pt x="82" y="39"/>
                  <a:pt x="82" y="39"/>
                  <a:pt x="82" y="39"/>
                </a:cubicBezTo>
                <a:close/>
              </a:path>
            </a:pathLst>
          </a:custGeom>
          <a:solidFill>
            <a:schemeClr val="bg1"/>
          </a:solidFill>
          <a:ln>
            <a:noFill/>
          </a:ln>
        </p:spPr>
        <p:txBody>
          <a:bodyPr anchor="ctr"/>
          <a:lstStyle/>
          <a:p>
            <a:pPr algn="ctr"/>
            <a:endParaRPr sz="1400" dirty="0">
              <a:latin typeface="Calibri" panose="020F0502020204030204" pitchFamily="34" charset="0"/>
              <a:ea typeface="微软雅黑" panose="020B0503020204020204" pitchFamily="34" charset="-122"/>
              <a:cs typeface="Calibri" panose="020F0502020204030204" pitchFamily="34" charset="0"/>
            </a:endParaRPr>
          </a:p>
        </p:txBody>
      </p:sp>
      <p:grpSp>
        <p:nvGrpSpPr>
          <p:cNvPr id="32" name="Group 49"/>
          <p:cNvGrpSpPr/>
          <p:nvPr/>
        </p:nvGrpSpPr>
        <p:grpSpPr>
          <a:xfrm>
            <a:off x="9462137" y="4149347"/>
            <a:ext cx="2103794" cy="1162344"/>
            <a:chOff x="6108435" y="2357779"/>
            <a:chExt cx="1678651" cy="1222858"/>
          </a:xfrm>
        </p:grpSpPr>
        <p:sp>
          <p:nvSpPr>
            <p:cNvPr id="33" name="Rectangle 50"/>
            <p:cNvSpPr/>
            <p:nvPr/>
          </p:nvSpPr>
          <p:spPr>
            <a:xfrm>
              <a:off x="6108435" y="2782596"/>
              <a:ext cx="1678651" cy="798041"/>
            </a:xfrm>
            <a:prstGeom prst="rect">
              <a:avLst/>
            </a:prstGeom>
          </p:spPr>
          <p:txBody>
            <a:bodyPr wrap="square" lIns="0" tIns="0" rIns="0" bIns="0">
              <a:normAutofit/>
            </a:bodyPr>
            <a:lstStyle/>
            <a:p>
              <a:pPr algn="ctr">
                <a:lnSpc>
                  <a:spcPct val="120000"/>
                </a:lnSpc>
              </a:pPr>
              <a:r>
                <a:rPr lang="en-US" altLang="zh-CN" sz="1600" dirty="0">
                  <a:latin typeface="Calibri" panose="020F0502020204030204" pitchFamily="34" charset="0"/>
                  <a:ea typeface="微软雅黑" panose="020B0503020204020204" pitchFamily="34" charset="-122"/>
                  <a:cs typeface="Calibri" panose="020F0502020204030204" pitchFamily="34" charset="0"/>
                </a:rPr>
                <a:t>Mean Absolute Deviation</a:t>
              </a:r>
              <a:endParaRPr lang="zh-CN" altLang="en-US" sz="1600" dirty="0">
                <a:latin typeface="Calibri" panose="020F0502020204030204" pitchFamily="34" charset="0"/>
                <a:ea typeface="微软雅黑" panose="020B0503020204020204" pitchFamily="34" charset="-122"/>
                <a:cs typeface="Calibri" panose="020F0502020204030204" pitchFamily="34" charset="0"/>
              </a:endParaRPr>
            </a:p>
          </p:txBody>
        </p:sp>
        <p:sp>
          <p:nvSpPr>
            <p:cNvPr id="34" name="TextBox 51"/>
            <p:cNvSpPr txBox="1"/>
            <p:nvPr/>
          </p:nvSpPr>
          <p:spPr>
            <a:xfrm>
              <a:off x="6410891" y="2357779"/>
              <a:ext cx="1073739" cy="338537"/>
            </a:xfrm>
            <a:prstGeom prst="rect">
              <a:avLst/>
            </a:prstGeom>
            <a:noFill/>
          </p:spPr>
          <p:txBody>
            <a:bodyPr wrap="none" lIns="91422" tIns="45711" rIns="91422" bIns="45711">
              <a:noAutofit/>
            </a:bodyPr>
            <a:lstStyle/>
            <a:p>
              <a:pPr algn="ctr"/>
              <a:r>
                <a:rPr lang="en-US" altLang="zh-CN" sz="2000" b="1" dirty="0">
                  <a:latin typeface="Calibri" panose="020F0502020204030204" pitchFamily="34" charset="0"/>
                  <a:ea typeface="微软雅黑" panose="020B0503020204020204" pitchFamily="34" charset="-122"/>
                  <a:cs typeface="Calibri" panose="020F0502020204030204" pitchFamily="34" charset="0"/>
                </a:rPr>
                <a:t>MSD = </a:t>
              </a:r>
              <a:endParaRPr lang="zh-CN" altLang="en-US" sz="2000" b="1" dirty="0">
                <a:latin typeface="Calibri" panose="020F0502020204030204" pitchFamily="34" charset="0"/>
                <a:ea typeface="微软雅黑" panose="020B0503020204020204" pitchFamily="34" charset="-122"/>
                <a:cs typeface="Calibri" panose="020F0502020204030204" pitchFamily="34" charset="0"/>
              </a:endParaRPr>
            </a:p>
          </p:txBody>
        </p:sp>
      </p:grpSp>
      <p:sp>
        <p:nvSpPr>
          <p:cNvPr id="2" name="Rectangle 1">
            <a:extLst>
              <a:ext uri="{FF2B5EF4-FFF2-40B4-BE49-F238E27FC236}">
                <a16:creationId xmlns:a16="http://schemas.microsoft.com/office/drawing/2014/main" id="{F7C4C44A-A464-114D-A7CB-4CF41C9F7DA2}"/>
              </a:ext>
            </a:extLst>
          </p:cNvPr>
          <p:cNvSpPr/>
          <p:nvPr/>
        </p:nvSpPr>
        <p:spPr>
          <a:xfrm>
            <a:off x="696302" y="2111061"/>
            <a:ext cx="6096000" cy="1754326"/>
          </a:xfrm>
          <a:prstGeom prst="rect">
            <a:avLst/>
          </a:prstGeom>
        </p:spPr>
        <p:txBody>
          <a:bodyPr>
            <a:spAutoFit/>
          </a:bodyPr>
          <a:lstStyle/>
          <a:p>
            <a:r>
              <a:rPr lang="en-US" dirty="0"/>
              <a:t>Simple moving average of recent points</a:t>
            </a:r>
          </a:p>
          <a:p>
            <a:r>
              <a:rPr lang="en-US" dirty="0" err="1"/>
              <a:t>mt</a:t>
            </a:r>
            <a:r>
              <a:rPr lang="en-US" dirty="0"/>
              <a:t> = 1/3 </a:t>
            </a:r>
            <a:r>
              <a:rPr lang="en-US" dirty="0" err="1"/>
              <a:t>Yt</a:t>
            </a:r>
            <a:r>
              <a:rPr lang="en-US" dirty="0"/>
              <a:t> + 1/3 Yt-1 + 1/3 Yt-2 Weighted moving average</a:t>
            </a:r>
          </a:p>
          <a:p>
            <a:r>
              <a:rPr lang="en-US" dirty="0" err="1"/>
              <a:t>mt</a:t>
            </a:r>
            <a:r>
              <a:rPr lang="en-US" dirty="0"/>
              <a:t> = 1/2 </a:t>
            </a:r>
            <a:r>
              <a:rPr lang="en-US" dirty="0" err="1"/>
              <a:t>Yt</a:t>
            </a:r>
            <a:r>
              <a:rPr lang="en-US" dirty="0"/>
              <a:t> + 1/3 Yt-1 + 1/6 Yt-2 Exponentially weighted moving average</a:t>
            </a:r>
          </a:p>
          <a:p>
            <a:r>
              <a:rPr lang="en-US" dirty="0" err="1"/>
              <a:t>mt</a:t>
            </a:r>
            <a:r>
              <a:rPr lang="en-US" dirty="0"/>
              <a:t> = 1/2 </a:t>
            </a:r>
            <a:r>
              <a:rPr lang="en-US" dirty="0" err="1"/>
              <a:t>Yt</a:t>
            </a:r>
            <a:r>
              <a:rPr lang="en-US" dirty="0"/>
              <a:t> + 1/4 Yt-1 + 1/8 Yt-2 + . . . .</a:t>
            </a:r>
          </a:p>
        </p:txBody>
      </p:sp>
    </p:spTree>
    <p:extLst>
      <p:ext uri="{BB962C8B-B14F-4D97-AF65-F5344CB8AC3E}">
        <p14:creationId xmlns:p14="http://schemas.microsoft.com/office/powerpoint/2010/main" val="27181173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iterate type="lt">
                                    <p:tmPct val="10000"/>
                                  </p:iterate>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anim calcmode="lin" valueType="num">
                                      <p:cBhvr>
                                        <p:cTn id="14" dur="1000" fill="hold"/>
                                        <p:tgtEl>
                                          <p:spTgt spid="51"/>
                                        </p:tgtEl>
                                        <p:attrNameLst>
                                          <p:attrName>ppt_x</p:attrName>
                                        </p:attrNameLst>
                                      </p:cBhvr>
                                      <p:tavLst>
                                        <p:tav tm="0">
                                          <p:val>
                                            <p:strVal val="#ppt_x"/>
                                          </p:val>
                                        </p:tav>
                                        <p:tav tm="100000">
                                          <p:val>
                                            <p:strVal val="#ppt_x"/>
                                          </p:val>
                                        </p:tav>
                                      </p:tavLst>
                                    </p:anim>
                                    <p:anim calcmode="lin" valueType="num">
                                      <p:cBhvr>
                                        <p:cTn id="15"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多边形创意工作总结PPT模板"/>
</p:tagLst>
</file>

<file path=ppt/tags/tag2.xml><?xml version="1.0" encoding="utf-8"?>
<p:tagLst xmlns:a="http://schemas.openxmlformats.org/drawingml/2006/main" xmlns:r="http://schemas.openxmlformats.org/officeDocument/2006/relationships" xmlns:p="http://schemas.openxmlformats.org/presentationml/2006/main">
  <p:tag name="MH" val="2016061511505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60615115059"/>
  <p:tag name="MH_LIBRARY" val="GRAPHIC"/>
  <p:tag name="MH_TYPE" val="Other"/>
  <p:tag name="MH_ORDER" val="3"/>
</p:tagLst>
</file>

<file path=ppt/tags/tag4.xml><?xml version="1.0" encoding="utf-8"?>
<p:tagLst xmlns:a="http://schemas.openxmlformats.org/drawingml/2006/main" xmlns:r="http://schemas.openxmlformats.org/officeDocument/2006/relationships" xmlns:p="http://schemas.openxmlformats.org/presentationml/2006/main">
  <p:tag name="MH" val="20160615115059"/>
  <p:tag name="MH_LIBRARY" val="GRAPHIC"/>
  <p:tag name="MH_TYPE" val="Other"/>
  <p:tag name="MH_ORDER" val="7"/>
</p:tagLst>
</file>

<file path=ppt/tags/tag5.xml><?xml version="1.0" encoding="utf-8"?>
<p:tagLst xmlns:a="http://schemas.openxmlformats.org/drawingml/2006/main" xmlns:r="http://schemas.openxmlformats.org/officeDocument/2006/relationships" xmlns:p="http://schemas.openxmlformats.org/presentationml/2006/main">
  <p:tag name="MH" val="20160615115059"/>
  <p:tag name="MH_LIBRARY" val="GRAPHIC"/>
  <p:tag name="MH_TYPE" val="Other"/>
  <p:tag name="MH_ORDER" val="9"/>
</p:tagLst>
</file>

<file path=ppt/tags/tag6.xml><?xml version="1.0" encoding="utf-8"?>
<p:tagLst xmlns:a="http://schemas.openxmlformats.org/drawingml/2006/main" xmlns:r="http://schemas.openxmlformats.org/officeDocument/2006/relationships" xmlns:p="http://schemas.openxmlformats.org/presentationml/2006/main">
  <p:tag name="MH" val="20160615115059"/>
  <p:tag name="MH_LIBRARY" val="GRAPHIC"/>
  <p:tag name="MH_TYPE" val="Other"/>
  <p:tag name="MH_ORDER" val="11"/>
</p:tagLst>
</file>

<file path=ppt/theme/theme1.xml><?xml version="1.0" encoding="utf-8"?>
<a:theme xmlns:a="http://schemas.openxmlformats.org/drawingml/2006/main" name="Office 主题">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1918</TotalTime>
  <Words>1861</Words>
  <Application>Microsoft Macintosh PowerPoint</Application>
  <PresentationFormat>Widescreen</PresentationFormat>
  <Paragraphs>314</Paragraphs>
  <Slides>32</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等线</vt:lpstr>
      <vt:lpstr>等线</vt:lpstr>
      <vt:lpstr>DengXian Light</vt:lpstr>
      <vt:lpstr>微软雅黑</vt:lpstr>
      <vt:lpstr>Arial</vt:lpstr>
      <vt:lpstr>Calibri</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Wang Xinrui</cp:lastModifiedBy>
  <cp:revision>103</cp:revision>
  <dcterms:created xsi:type="dcterms:W3CDTF">2017-10-13T08:07:18Z</dcterms:created>
  <dcterms:modified xsi:type="dcterms:W3CDTF">2019-04-16T16:00:08Z</dcterms:modified>
</cp:coreProperties>
</file>